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78" r:id="rId2"/>
    <p:sldId id="279" r:id="rId3"/>
    <p:sldId id="276" r:id="rId4"/>
    <p:sldId id="280" r:id="rId5"/>
    <p:sldId id="281" r:id="rId6"/>
    <p:sldId id="282" r:id="rId7"/>
    <p:sldId id="283" r:id="rId8"/>
    <p:sldId id="284" r:id="rId9"/>
    <p:sldId id="290" r:id="rId10"/>
    <p:sldId id="285" r:id="rId11"/>
    <p:sldId id="291" r:id="rId12"/>
    <p:sldId id="296" r:id="rId13"/>
    <p:sldId id="292" r:id="rId14"/>
    <p:sldId id="297" r:id="rId15"/>
    <p:sldId id="293" r:id="rId16"/>
    <p:sldId id="298" r:id="rId17"/>
    <p:sldId id="294" r:id="rId18"/>
    <p:sldId id="295" r:id="rId19"/>
    <p:sldId id="299" r:id="rId20"/>
    <p:sldId id="305" r:id="rId21"/>
    <p:sldId id="300" r:id="rId22"/>
    <p:sldId id="301" r:id="rId23"/>
    <p:sldId id="306" r:id="rId24"/>
    <p:sldId id="302" r:id="rId25"/>
    <p:sldId id="303" r:id="rId26"/>
    <p:sldId id="304"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等线" panose="02010600030101010101" pitchFamily="2" charset="-122"/>
      <p:regular r:id="rId35"/>
      <p:bold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824" userDrawn="1">
          <p15:clr>
            <a:srgbClr val="A4A3A4"/>
          </p15:clr>
        </p15:guide>
        <p15:guide id="3" pos="6879" userDrawn="1">
          <p15:clr>
            <a:srgbClr val="A4A3A4"/>
          </p15:clr>
        </p15:guide>
        <p15:guide id="4" orient="horz" pos="777" userDrawn="1">
          <p15:clr>
            <a:srgbClr val="A4A3A4"/>
          </p15:clr>
        </p15:guide>
        <p15:guide id="5" orient="horz" pos="3748" userDrawn="1">
          <p15:clr>
            <a:srgbClr val="A4A3A4"/>
          </p15:clr>
        </p15:guide>
        <p15:guide id="8" pos="3840" userDrawn="1">
          <p15:clr>
            <a:srgbClr val="A4A3A4"/>
          </p15:clr>
        </p15:guide>
        <p15:guide id="9" orient="horz" pos="4178" userDrawn="1">
          <p15:clr>
            <a:srgbClr val="A4A3A4"/>
          </p15:clr>
        </p15:guide>
        <p15:guide id="10" pos="1799" userDrawn="1">
          <p15:clr>
            <a:srgbClr val="A4A3A4"/>
          </p15:clr>
        </p15:guide>
        <p15:guide id="11" pos="58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Peter" initials="LP" lastIdx="1" clrIdx="0">
    <p:extLst>
      <p:ext uri="{19B8F6BF-5375-455C-9EA6-DF929625EA0E}">
        <p15:presenceInfo xmlns:p15="http://schemas.microsoft.com/office/powerpoint/2012/main" userId="68ca22df6c866a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C20"/>
    <a:srgbClr val="FCD920"/>
    <a:srgbClr val="E53B51"/>
    <a:srgbClr val="3CB5B5"/>
    <a:srgbClr val="97DFDD"/>
    <a:srgbClr val="FDE673"/>
    <a:srgbClr val="EF8592"/>
    <a:srgbClr val="F17C67"/>
    <a:srgbClr val="F23C13"/>
    <a:srgbClr val="F2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10" autoAdjust="0"/>
  </p:normalViewPr>
  <p:slideViewPr>
    <p:cSldViewPr snapToGrid="0">
      <p:cViewPr varScale="1">
        <p:scale>
          <a:sx n="74" d="100"/>
          <a:sy n="74" d="100"/>
        </p:scale>
        <p:origin x="72" y="260"/>
      </p:cViewPr>
      <p:guideLst>
        <p:guide orient="horz" pos="2160"/>
        <p:guide pos="824"/>
        <p:guide pos="6879"/>
        <p:guide orient="horz" pos="777"/>
        <p:guide orient="horz" pos="3748"/>
        <p:guide pos="3840"/>
        <p:guide orient="horz" pos="4178"/>
        <p:guide pos="1799"/>
        <p:guide pos="5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2FE113-1B1D-41B4-A472-281E04DC6039}" type="datetimeFigureOut">
              <a:rPr lang="zh-CN" altLang="en-US" smtClean="0"/>
              <a:t>2021/12/14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4D128-87D7-4535-A515-1D346FAD3009}" type="slidenum">
              <a:rPr lang="zh-CN" altLang="en-US" smtClean="0"/>
              <a:t>‹#›</a:t>
            </a:fld>
            <a:endParaRPr lang="zh-CN" altLang="en-US"/>
          </a:p>
        </p:txBody>
      </p:sp>
    </p:spTree>
    <p:extLst>
      <p:ext uri="{BB962C8B-B14F-4D97-AF65-F5344CB8AC3E}">
        <p14:creationId xmlns:p14="http://schemas.microsoft.com/office/powerpoint/2010/main" val="90011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74D128-87D7-4535-A515-1D346FAD3009}" type="slidenum">
              <a:rPr lang="zh-CN" altLang="en-US" smtClean="0"/>
              <a:t>3</a:t>
            </a:fld>
            <a:endParaRPr lang="zh-CN" altLang="en-US"/>
          </a:p>
        </p:txBody>
      </p:sp>
    </p:spTree>
    <p:extLst>
      <p:ext uri="{BB962C8B-B14F-4D97-AF65-F5344CB8AC3E}">
        <p14:creationId xmlns:p14="http://schemas.microsoft.com/office/powerpoint/2010/main" val="1984869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MLP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矩阵作为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filter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提取出来的特征和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其实很相像，能够提取出一些图像的颜色和纹理等信息，所以这些成分是可以作为图像块的底层的结构的</a:t>
            </a:r>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21</a:t>
            </a:fld>
            <a:endParaRPr lang="zh-CN" altLang="en-US"/>
          </a:p>
        </p:txBody>
      </p:sp>
    </p:spTree>
    <p:extLst>
      <p:ext uri="{BB962C8B-B14F-4D97-AF65-F5344CB8AC3E}">
        <p14:creationId xmlns:p14="http://schemas.microsoft.com/office/powerpoint/2010/main" val="1516890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一定要加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position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信息</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同行同列的相似性很高，所以是可以学习到位置信息的，而且不用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，只需要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就够用了</a:t>
            </a:r>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22</a:t>
            </a:fld>
            <a:endParaRPr lang="zh-CN" altLang="en-US"/>
          </a:p>
        </p:txBody>
      </p:sp>
    </p:spTree>
    <p:extLst>
      <p:ext uri="{BB962C8B-B14F-4D97-AF65-F5344CB8AC3E}">
        <p14:creationId xmlns:p14="http://schemas.microsoft.com/office/powerpoint/2010/main" val="1473854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最后一幅图表示了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注意到距离很远的信息，一开始就存在某些头可以注意到很远的信息，随着层数的增加可以看到学习到的距离还是保持很高而且分布越来越集中，这说明已经可以学习到带有语义信息的概念而不是临近像素点。</a:t>
            </a:r>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24</a:t>
            </a:fld>
            <a:endParaRPr lang="zh-CN" altLang="en-US"/>
          </a:p>
        </p:txBody>
      </p:sp>
    </p:spTree>
    <p:extLst>
      <p:ext uri="{BB962C8B-B14F-4D97-AF65-F5344CB8AC3E}">
        <p14:creationId xmlns:p14="http://schemas.microsoft.com/office/powerpoint/2010/main" val="1830315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验证网络真的学到了这些概念，这说明网络已经可以关注到和图像分类有关的区域</a:t>
            </a:r>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25</a:t>
            </a:fld>
            <a:endParaRPr lang="zh-CN" altLang="en-US"/>
          </a:p>
        </p:txBody>
      </p:sp>
    </p:spTree>
    <p:extLst>
      <p:ext uri="{BB962C8B-B14F-4D97-AF65-F5344CB8AC3E}">
        <p14:creationId xmlns:p14="http://schemas.microsoft.com/office/powerpoint/2010/main" val="2691565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26</a:t>
            </a:fld>
            <a:endParaRPr lang="zh-CN" altLang="en-US"/>
          </a:p>
        </p:txBody>
      </p:sp>
    </p:spTree>
    <p:extLst>
      <p:ext uri="{BB962C8B-B14F-4D97-AF65-F5344CB8AC3E}">
        <p14:creationId xmlns:p14="http://schemas.microsoft.com/office/powerpoint/2010/main" val="158308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6</a:t>
            </a:fld>
            <a:endParaRPr lang="zh-CN" altLang="en-US"/>
          </a:p>
        </p:txBody>
      </p:sp>
    </p:spTree>
    <p:extLst>
      <p:ext uri="{BB962C8B-B14F-4D97-AF65-F5344CB8AC3E}">
        <p14:creationId xmlns:p14="http://schemas.microsoft.com/office/powerpoint/2010/main" val="174048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74D128-87D7-4535-A515-1D346FAD3009}" type="slidenum">
              <a:rPr lang="zh-CN" altLang="en-US" smtClean="0"/>
              <a:t>9</a:t>
            </a:fld>
            <a:endParaRPr lang="zh-CN" altLang="en-US"/>
          </a:p>
        </p:txBody>
      </p:sp>
    </p:spTree>
    <p:extLst>
      <p:ext uri="{BB962C8B-B14F-4D97-AF65-F5344CB8AC3E}">
        <p14:creationId xmlns:p14="http://schemas.microsoft.com/office/powerpoint/2010/main" val="117221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11</a:t>
            </a:fld>
            <a:endParaRPr lang="zh-CN" altLang="en-US"/>
          </a:p>
        </p:txBody>
      </p:sp>
    </p:spTree>
    <p:extLst>
      <p:ext uri="{BB962C8B-B14F-4D97-AF65-F5344CB8AC3E}">
        <p14:creationId xmlns:p14="http://schemas.microsoft.com/office/powerpoint/2010/main" val="342378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12</a:t>
            </a:fld>
            <a:endParaRPr lang="zh-CN" altLang="en-US"/>
          </a:p>
        </p:txBody>
      </p:sp>
    </p:spTree>
    <p:extLst>
      <p:ext uri="{BB962C8B-B14F-4D97-AF65-F5344CB8AC3E}">
        <p14:creationId xmlns:p14="http://schemas.microsoft.com/office/powerpoint/2010/main" val="419265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Cls</a:t>
            </a:r>
            <a:r>
              <a:rPr lang="zh-CN" altLang="en-US" dirty="0"/>
              <a:t>的可以收集所有</a:t>
            </a:r>
            <a:r>
              <a:rPr lang="en-US" altLang="zh-CN" dirty="0"/>
              <a:t>token</a:t>
            </a:r>
            <a:r>
              <a:rPr lang="zh-CN" altLang="en-US" dirty="0"/>
              <a:t>的信息，可以作为分类的标准；如果用现有的</a:t>
            </a:r>
            <a:r>
              <a:rPr lang="en-US" altLang="zh-CN" dirty="0"/>
              <a:t>token</a:t>
            </a:r>
            <a:r>
              <a:rPr lang="zh-CN" altLang="en-US" dirty="0"/>
              <a:t>的话就显得不公平；</a:t>
            </a:r>
            <a:endParaRPr lang="en-US" altLang="zh-CN" dirty="0"/>
          </a:p>
          <a:p>
            <a:r>
              <a:rPr lang="zh-CN" altLang="en-US" dirty="0"/>
              <a:t>在</a:t>
            </a:r>
            <a:r>
              <a:rPr lang="en-US" altLang="zh-CN" dirty="0"/>
              <a:t>CNN</a:t>
            </a:r>
            <a:r>
              <a:rPr lang="zh-CN" altLang="en-US" dirty="0"/>
              <a:t>：二维相邻结构、平移等变性、局部性</a:t>
            </a:r>
            <a:endParaRPr lang="en-US" altLang="zh-CN" dirty="0"/>
          </a:p>
          <a:p>
            <a:r>
              <a:rPr lang="zh-CN" altLang="en-US" dirty="0"/>
              <a:t>在</a:t>
            </a:r>
            <a:r>
              <a:rPr lang="en-US" altLang="zh-CN" dirty="0"/>
              <a:t>Tran</a:t>
            </a:r>
            <a:r>
              <a:rPr lang="zh-CN" altLang="en-US" dirty="0"/>
              <a:t>：只有</a:t>
            </a:r>
            <a:r>
              <a:rPr lang="en-US" altLang="zh-CN" dirty="0"/>
              <a:t>MLP</a:t>
            </a:r>
            <a:r>
              <a:rPr lang="zh-CN" altLang="en-US" dirty="0"/>
              <a:t>是局部而且平移等边的，但是</a:t>
            </a:r>
            <a:r>
              <a:rPr lang="en-US" altLang="zh-CN" dirty="0"/>
              <a:t>self-attention</a:t>
            </a:r>
            <a:r>
              <a:rPr lang="zh-CN" altLang="en-US" dirty="0"/>
              <a:t>是全局的</a:t>
            </a:r>
            <a:endParaRPr lang="en-US" altLang="zh-CN" dirty="0"/>
          </a:p>
          <a:p>
            <a:r>
              <a:rPr lang="zh-CN" altLang="en-US" dirty="0"/>
              <a:t>后面会看到不同的位置编码的效果</a:t>
            </a:r>
            <a:endParaRPr lang="en-US" altLang="zh-CN" dirty="0"/>
          </a:p>
          <a:p>
            <a:r>
              <a:rPr lang="en-US" altLang="zh-CN" dirty="0"/>
              <a:t>In CNNs, locality, two-dimensional neighborhood structure, and translation equivariance are baked into each layer throughout the whole model. In </a:t>
            </a:r>
            <a:r>
              <a:rPr lang="en-US" altLang="zh-CN" dirty="0" err="1"/>
              <a:t>ViT</a:t>
            </a:r>
            <a:r>
              <a:rPr lang="en-US" altLang="zh-CN" dirty="0"/>
              <a:t>, only MLP layers are local and </a:t>
            </a:r>
            <a:r>
              <a:rPr lang="en-US" altLang="zh-CN" dirty="0" err="1"/>
              <a:t>transla-tionally</a:t>
            </a:r>
            <a:r>
              <a:rPr lang="en-US" altLang="zh-CN" dirty="0"/>
              <a:t> equivariant, while the self-attention layers are global. </a:t>
            </a:r>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14</a:t>
            </a:fld>
            <a:endParaRPr lang="zh-CN" altLang="en-US"/>
          </a:p>
        </p:txBody>
      </p:sp>
    </p:spTree>
    <p:extLst>
      <p:ext uri="{BB962C8B-B14F-4D97-AF65-F5344CB8AC3E}">
        <p14:creationId xmlns:p14="http://schemas.microsoft.com/office/powerpoint/2010/main" val="364431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74D128-87D7-4535-A515-1D346FAD3009}" type="slidenum">
              <a:rPr lang="zh-CN" altLang="en-US" smtClean="0"/>
              <a:t>16</a:t>
            </a:fld>
            <a:endParaRPr lang="zh-CN" altLang="en-US"/>
          </a:p>
        </p:txBody>
      </p:sp>
    </p:spTree>
    <p:extLst>
      <p:ext uri="{BB962C8B-B14F-4D97-AF65-F5344CB8AC3E}">
        <p14:creationId xmlns:p14="http://schemas.microsoft.com/office/powerpoint/2010/main" val="1019908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为什么小的不行？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D74D128-87D7-4535-A515-1D346FAD3009}" type="slidenum">
              <a:rPr lang="zh-CN" altLang="en-US" smtClean="0"/>
              <a:t>18</a:t>
            </a:fld>
            <a:endParaRPr lang="zh-CN" altLang="en-US"/>
          </a:p>
        </p:txBody>
      </p:sp>
    </p:spTree>
    <p:extLst>
      <p:ext uri="{BB962C8B-B14F-4D97-AF65-F5344CB8AC3E}">
        <p14:creationId xmlns:p14="http://schemas.microsoft.com/office/powerpoint/2010/main" val="398183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74D128-87D7-4535-A515-1D346FAD3009}" type="slidenum">
              <a:rPr lang="zh-CN" altLang="en-US" smtClean="0"/>
              <a:t>20</a:t>
            </a:fld>
            <a:endParaRPr lang="zh-CN" altLang="en-US"/>
          </a:p>
        </p:txBody>
      </p:sp>
    </p:spTree>
    <p:extLst>
      <p:ext uri="{BB962C8B-B14F-4D97-AF65-F5344CB8AC3E}">
        <p14:creationId xmlns:p14="http://schemas.microsoft.com/office/powerpoint/2010/main" val="374342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7167584-D28E-4C97-8310-9DA89EF6986F}" type="datetime1">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703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5D673C-52B6-4965-8F71-C1D9C179549A}" type="datetime1">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92466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DC308A-478B-4F8B-8ECF-B1F7458E64FA}" type="datetime1">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63175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A9000B5-3933-457B-9C91-49DE62DB25D9}" type="datetime1">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426720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45C18B2-27B9-43C7-B7E8-344D6413BE79}" type="datetime1">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93329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67287B-CAD8-4553-B5A8-93A2F4FCA634}" type="datetime1">
              <a:rPr lang="zh-CN" altLang="en-US" smtClean="0"/>
              <a:t>2021/12/14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38701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C0E10C-BE8D-483E-9151-7185153AC598}" type="datetime1">
              <a:rPr lang="zh-CN" altLang="en-US" smtClean="0"/>
              <a:t>2021/12/14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146832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201156-8FDD-4A95-AA5E-0AD0A3E67744}" type="datetime1">
              <a:rPr lang="zh-CN" altLang="en-US" smtClean="0"/>
              <a:t>2021/12/14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343160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AC4E8E-EC02-4EE2-A1E8-F18B59719C53}" type="datetime1">
              <a:rPr lang="zh-CN" altLang="en-US" smtClean="0"/>
              <a:t>2021/12/14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219119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B9C743-E932-4727-B092-CB66AA05064B}" type="datetime1">
              <a:rPr lang="zh-CN" altLang="en-US" smtClean="0"/>
              <a:t>2021/12/14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3411289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059EA4-5F2A-4BD9-9469-D15DD9D4DD1D}" type="datetime1">
              <a:rPr lang="zh-CN" altLang="en-US" smtClean="0"/>
              <a:t>2021/12/14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611889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779A8-5B67-4946-8D4E-65E2771C548C}" type="datetime1">
              <a:rPr lang="zh-CN" altLang="en-US" smtClean="0"/>
              <a:t>2021/12/14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2219E-3858-40AD-8C43-E91F614BAFC9}" type="slidenum">
              <a:rPr lang="zh-CN" altLang="en-US" smtClean="0"/>
              <a:t>‹#›</a:t>
            </a:fld>
            <a:endParaRPr lang="zh-CN" altLang="en-US"/>
          </a:p>
        </p:txBody>
      </p:sp>
    </p:spTree>
    <p:extLst>
      <p:ext uri="{BB962C8B-B14F-4D97-AF65-F5344CB8AC3E}">
        <p14:creationId xmlns:p14="http://schemas.microsoft.com/office/powerpoint/2010/main" val="2633281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arxiv.org/abs/1911.0358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openaccess.thecvf.com/content_ICCV_2019/papers/Bello_Attention_Augmented_Convolutional_Networks_ICCV_2019_paper.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arxiv.org/abs/2105.10497"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aperswithcode.com/sota/image-classification-on-cifar-10"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paperswithcode.com/sota/image-classification-on-imagen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paperswithcode.com/sota/object-detection-on-coc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3440137-359B-4C34-BBFA-8C56890A1D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84" y="375246"/>
            <a:ext cx="3754216" cy="5865963"/>
          </a:xfrm>
          <a:prstGeom prst="rect">
            <a:avLst/>
          </a:prstGeom>
        </p:spPr>
      </p:pic>
      <p:pic>
        <p:nvPicPr>
          <p:cNvPr id="6" name="图片 5">
            <a:extLst>
              <a:ext uri="{FF2B5EF4-FFF2-40B4-BE49-F238E27FC236}">
                <a16:creationId xmlns:a16="http://schemas.microsoft.com/office/drawing/2014/main" id="{BE2D5374-F014-4F90-A5E1-6BCF62FD3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696849"/>
            <a:ext cx="3810000" cy="5343525"/>
          </a:xfrm>
          <a:prstGeom prst="rect">
            <a:avLst/>
          </a:prstGeom>
        </p:spPr>
      </p:pic>
      <p:sp>
        <p:nvSpPr>
          <p:cNvPr id="8" name="文本框 7">
            <a:extLst>
              <a:ext uri="{FF2B5EF4-FFF2-40B4-BE49-F238E27FC236}">
                <a16:creationId xmlns:a16="http://schemas.microsoft.com/office/drawing/2014/main" id="{ED41AFC5-AEE8-4B69-A723-53BA25B821EB}"/>
              </a:ext>
            </a:extLst>
          </p:cNvPr>
          <p:cNvSpPr txBox="1"/>
          <p:nvPr/>
        </p:nvSpPr>
        <p:spPr>
          <a:xfrm>
            <a:off x="8447271" y="676737"/>
            <a:ext cx="3664216" cy="5343525"/>
          </a:xfrm>
          <a:prstGeom prst="rect">
            <a:avLst/>
          </a:prstGeom>
          <a:noFill/>
        </p:spPr>
        <p:txBody>
          <a:bodyPr wrap="square" rtlCol="0">
            <a:spAutoFit/>
          </a:bodyPr>
          <a:lstStyle/>
          <a:p>
            <a:r>
              <a:rPr lang="en-US" altLang="zh-CN" sz="2800" dirty="0">
                <a:latin typeface="+mj-lt"/>
              </a:rPr>
              <a:t>Figures? Words?</a:t>
            </a:r>
          </a:p>
          <a:p>
            <a:endParaRPr lang="en-US" altLang="zh-CN" sz="2800" dirty="0">
              <a:latin typeface="+mj-lt"/>
            </a:endParaRPr>
          </a:p>
          <a:p>
            <a:r>
              <a:rPr lang="en-US" altLang="zh-CN" sz="2800" dirty="0">
                <a:latin typeface="+mj-lt"/>
              </a:rPr>
              <a:t>Translation from image to words</a:t>
            </a:r>
          </a:p>
          <a:p>
            <a:endParaRPr lang="en-US" altLang="zh-CN" sz="2800" dirty="0">
              <a:latin typeface="+mj-lt"/>
            </a:endParaRPr>
          </a:p>
          <a:p>
            <a:r>
              <a:rPr lang="en-US" altLang="zh-CN" sz="2800" dirty="0">
                <a:latin typeface="+mj-lt"/>
              </a:rPr>
              <a:t>A image is a set of scenes and semantic meanings</a:t>
            </a:r>
          </a:p>
          <a:p>
            <a:endParaRPr lang="en-US" altLang="zh-CN" sz="2800" dirty="0">
              <a:latin typeface="+mj-lt"/>
            </a:endParaRPr>
          </a:p>
          <a:p>
            <a:r>
              <a:rPr lang="en-US" altLang="zh-CN" sz="2800" dirty="0">
                <a:latin typeface="+mj-lt"/>
              </a:rPr>
              <a:t>Did Google Brain watch this movie before their research?(Lol)</a:t>
            </a:r>
            <a:endParaRPr lang="zh-CN" altLang="en-US" sz="2800" dirty="0">
              <a:latin typeface="+mj-lt"/>
            </a:endParaRPr>
          </a:p>
        </p:txBody>
      </p:sp>
      <p:sp>
        <p:nvSpPr>
          <p:cNvPr id="9" name="灯片编号占位符 8">
            <a:extLst>
              <a:ext uri="{FF2B5EF4-FFF2-40B4-BE49-F238E27FC236}">
                <a16:creationId xmlns:a16="http://schemas.microsoft.com/office/drawing/2014/main" id="{53F4230A-ABC0-46D5-A983-1C216283545A}"/>
              </a:ext>
            </a:extLst>
          </p:cNvPr>
          <p:cNvSpPr>
            <a:spLocks noGrp="1"/>
          </p:cNvSpPr>
          <p:nvPr>
            <p:ph type="sldNum" sz="quarter" idx="12"/>
          </p:nvPr>
        </p:nvSpPr>
        <p:spPr/>
        <p:txBody>
          <a:bodyPr/>
          <a:lstStyle/>
          <a:p>
            <a:fld id="{E6C2219E-3858-40AD-8C43-E91F614BAFC9}" type="slidenum">
              <a:rPr lang="zh-CN" altLang="en-US" smtClean="0"/>
              <a:t>1</a:t>
            </a:fld>
            <a:endParaRPr lang="zh-CN" altLang="en-US"/>
          </a:p>
        </p:txBody>
      </p:sp>
    </p:spTree>
    <p:extLst>
      <p:ext uri="{BB962C8B-B14F-4D97-AF65-F5344CB8AC3E}">
        <p14:creationId xmlns:p14="http://schemas.microsoft.com/office/powerpoint/2010/main" val="1210720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1E1F05-1F2D-40C3-999B-E420FA1F055C}"/>
              </a:ext>
            </a:extLst>
          </p:cNvPr>
          <p:cNvSpPr txBox="1"/>
          <p:nvPr/>
        </p:nvSpPr>
        <p:spPr>
          <a:xfrm>
            <a:off x="1092850" y="949604"/>
            <a:ext cx="4142508" cy="5262979"/>
          </a:xfrm>
          <a:prstGeom prst="rect">
            <a:avLst/>
          </a:prstGeom>
          <a:noFill/>
        </p:spPr>
        <p:txBody>
          <a:bodyPr wrap="square">
            <a:spAutoFit/>
          </a:bodyPr>
          <a:lstStyle/>
          <a:p>
            <a:r>
              <a:rPr lang="en-US" altLang="zh-CN" sz="2800" dirty="0">
                <a:latin typeface="+mj-lt"/>
              </a:rPr>
              <a:t> </a:t>
            </a:r>
            <a:r>
              <a:rPr lang="en-US" altLang="zh-CN" sz="2800" b="1" dirty="0">
                <a:effectLst>
                  <a:outerShdw blurRad="38100" dist="38100" dir="2700000" algn="tl">
                    <a:srgbClr val="000000">
                      <a:alpha val="43137"/>
                    </a:srgbClr>
                  </a:outerShdw>
                </a:effectLst>
                <a:latin typeface="+mj-lt"/>
              </a:rPr>
              <a:t>Our original goal:  </a:t>
            </a:r>
            <a:r>
              <a:rPr lang="zh-CN" altLang="en-US" sz="2800" dirty="0">
                <a:latin typeface="+mj-lt"/>
              </a:rPr>
              <a:t>follow the original Transformer (Vaswani et al., 2017) as closely as possible.</a:t>
            </a:r>
            <a:endParaRPr lang="en-US" altLang="zh-CN" sz="2800" dirty="0">
              <a:latin typeface="+mj-lt"/>
            </a:endParaRPr>
          </a:p>
          <a:p>
            <a:endParaRPr lang="en-US" altLang="zh-CN" sz="2800" dirty="0">
              <a:latin typeface="+mj-lt"/>
            </a:endParaRPr>
          </a:p>
          <a:p>
            <a:r>
              <a:rPr lang="en-US" altLang="zh-CN" sz="2800" b="1" dirty="0">
                <a:effectLst>
                  <a:outerShdw blurRad="38100" dist="38100" dir="2700000" algn="tl">
                    <a:srgbClr val="000000">
                      <a:alpha val="43137"/>
                    </a:srgbClr>
                  </a:outerShdw>
                </a:effectLst>
                <a:latin typeface="+mj-lt"/>
              </a:rPr>
              <a:t>Benefits:  </a:t>
            </a:r>
            <a:r>
              <a:rPr lang="en-US" altLang="zh-CN" sz="2800" dirty="0">
                <a:latin typeface="+mj-lt"/>
              </a:rPr>
              <a:t>NLP Transformer architectures can be used almost out of the box</a:t>
            </a:r>
          </a:p>
          <a:p>
            <a:endParaRPr lang="en-US" altLang="zh-CN" sz="2800" dirty="0">
              <a:latin typeface="+mj-lt"/>
            </a:endParaRPr>
          </a:p>
          <a:p>
            <a:r>
              <a:rPr lang="en-US" altLang="zh-CN" sz="2800" dirty="0">
                <a:latin typeface="+mj-lt"/>
              </a:rPr>
              <a:t>How to build our inputs?</a:t>
            </a:r>
          </a:p>
          <a:p>
            <a:pPr marL="457200" indent="-457200">
              <a:buFont typeface="Arial" panose="020B0604020202020204" pitchFamily="34" charset="0"/>
              <a:buChar char="•"/>
            </a:pPr>
            <a:r>
              <a:rPr lang="en-US" altLang="zh-CN" sz="2800" dirty="0">
                <a:latin typeface="+mj-lt"/>
              </a:rPr>
              <a:t>Each pixel?</a:t>
            </a:r>
          </a:p>
          <a:p>
            <a:pPr marL="457200" indent="-457200">
              <a:buFont typeface="Arial" panose="020B0604020202020204" pitchFamily="34" charset="0"/>
              <a:buChar char="•"/>
            </a:pPr>
            <a:r>
              <a:rPr lang="en-US" altLang="zh-CN" sz="2800" dirty="0">
                <a:latin typeface="+mj-lt"/>
              </a:rPr>
              <a:t>The whole image?</a:t>
            </a:r>
          </a:p>
        </p:txBody>
      </p:sp>
      <p:pic>
        <p:nvPicPr>
          <p:cNvPr id="5" name="图片 4">
            <a:extLst>
              <a:ext uri="{FF2B5EF4-FFF2-40B4-BE49-F238E27FC236}">
                <a16:creationId xmlns:a16="http://schemas.microsoft.com/office/drawing/2014/main" id="{9468019C-A538-4F55-B13E-922AFCBDFA66}"/>
              </a:ext>
            </a:extLst>
          </p:cNvPr>
          <p:cNvPicPr>
            <a:picLocks noChangeAspect="1"/>
          </p:cNvPicPr>
          <p:nvPr/>
        </p:nvPicPr>
        <p:blipFill>
          <a:blip r:embed="rId2"/>
          <a:stretch>
            <a:fillRect/>
          </a:stretch>
        </p:blipFill>
        <p:spPr>
          <a:xfrm>
            <a:off x="6726381" y="323572"/>
            <a:ext cx="4241151" cy="6084156"/>
          </a:xfrm>
          <a:prstGeom prst="rect">
            <a:avLst/>
          </a:prstGeom>
        </p:spPr>
      </p:pic>
      <p:sp>
        <p:nvSpPr>
          <p:cNvPr id="6" name="灯片编号占位符 5">
            <a:extLst>
              <a:ext uri="{FF2B5EF4-FFF2-40B4-BE49-F238E27FC236}">
                <a16:creationId xmlns:a16="http://schemas.microsoft.com/office/drawing/2014/main" id="{0EB25850-AEEA-417A-BB95-8DCE81E07579}"/>
              </a:ext>
            </a:extLst>
          </p:cNvPr>
          <p:cNvSpPr>
            <a:spLocks noGrp="1"/>
          </p:cNvSpPr>
          <p:nvPr>
            <p:ph type="sldNum" sz="quarter" idx="12"/>
          </p:nvPr>
        </p:nvSpPr>
        <p:spPr/>
        <p:txBody>
          <a:bodyPr/>
          <a:lstStyle/>
          <a:p>
            <a:fld id="{E6C2219E-3858-40AD-8C43-E91F614BAFC9}" type="slidenum">
              <a:rPr lang="zh-CN" altLang="en-US" smtClean="0"/>
              <a:t>10</a:t>
            </a:fld>
            <a:endParaRPr lang="zh-CN" altLang="en-US"/>
          </a:p>
        </p:txBody>
      </p:sp>
    </p:spTree>
    <p:extLst>
      <p:ext uri="{BB962C8B-B14F-4D97-AF65-F5344CB8AC3E}">
        <p14:creationId xmlns:p14="http://schemas.microsoft.com/office/powerpoint/2010/main" val="342422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26CC57-AD37-44BB-829E-B7302FD9459B}"/>
              </a:ext>
            </a:extLst>
          </p:cNvPr>
          <p:cNvSpPr txBox="1"/>
          <p:nvPr/>
        </p:nvSpPr>
        <p:spPr>
          <a:xfrm>
            <a:off x="221674" y="1374016"/>
            <a:ext cx="4142508" cy="3108543"/>
          </a:xfrm>
          <a:prstGeom prst="rect">
            <a:avLst/>
          </a:prstGeom>
          <a:noFill/>
        </p:spPr>
        <p:txBody>
          <a:bodyPr wrap="square">
            <a:spAutoFit/>
          </a:bodyPr>
          <a:lstStyle/>
          <a:p>
            <a:r>
              <a:rPr lang="en-US" altLang="zh-CN" sz="2800" dirty="0">
                <a:latin typeface="+mj-lt"/>
              </a:rPr>
              <a:t>Some related work methods are:</a:t>
            </a:r>
          </a:p>
          <a:p>
            <a:endParaRPr lang="en-US" altLang="zh-CN" sz="2800" dirty="0">
              <a:latin typeface="+mj-lt"/>
            </a:endParaRPr>
          </a:p>
          <a:p>
            <a:r>
              <a:rPr lang="en-US" altLang="zh-CN" sz="2800" dirty="0">
                <a:latin typeface="+mj-lt"/>
              </a:rPr>
              <a:t>patches of size 2×2</a:t>
            </a:r>
          </a:p>
          <a:p>
            <a:r>
              <a:rPr lang="en-US" altLang="zh-CN" sz="2800" dirty="0">
                <a:latin typeface="+mj-lt"/>
              </a:rPr>
              <a:t>from the input image and applies full self-attention on top</a:t>
            </a:r>
          </a:p>
        </p:txBody>
      </p:sp>
      <p:pic>
        <p:nvPicPr>
          <p:cNvPr id="4" name="图片 3">
            <a:extLst>
              <a:ext uri="{FF2B5EF4-FFF2-40B4-BE49-F238E27FC236}">
                <a16:creationId xmlns:a16="http://schemas.microsoft.com/office/drawing/2014/main" id="{5B02EA43-E0CE-4942-8228-3FE9187801C2}"/>
              </a:ext>
            </a:extLst>
          </p:cNvPr>
          <p:cNvPicPr>
            <a:picLocks noChangeAspect="1"/>
          </p:cNvPicPr>
          <p:nvPr/>
        </p:nvPicPr>
        <p:blipFill>
          <a:blip r:embed="rId3"/>
          <a:stretch>
            <a:fillRect/>
          </a:stretch>
        </p:blipFill>
        <p:spPr>
          <a:xfrm>
            <a:off x="4122034" y="1313762"/>
            <a:ext cx="8021169" cy="3648584"/>
          </a:xfrm>
          <a:prstGeom prst="rect">
            <a:avLst/>
          </a:prstGeom>
        </p:spPr>
      </p:pic>
      <p:sp>
        <p:nvSpPr>
          <p:cNvPr id="6" name="文本框 5">
            <a:extLst>
              <a:ext uri="{FF2B5EF4-FFF2-40B4-BE49-F238E27FC236}">
                <a16:creationId xmlns:a16="http://schemas.microsoft.com/office/drawing/2014/main" id="{441ADFFE-2EAF-4B88-94CE-15A7CB65B7E4}"/>
              </a:ext>
            </a:extLst>
          </p:cNvPr>
          <p:cNvSpPr txBox="1"/>
          <p:nvPr/>
        </p:nvSpPr>
        <p:spPr>
          <a:xfrm>
            <a:off x="5484478" y="5751063"/>
            <a:ext cx="6097280" cy="646331"/>
          </a:xfrm>
          <a:prstGeom prst="rect">
            <a:avLst/>
          </a:prstGeom>
          <a:noFill/>
        </p:spPr>
        <p:txBody>
          <a:bodyPr wrap="square">
            <a:spAutoFit/>
          </a:bodyPr>
          <a:lstStyle/>
          <a:p>
            <a:r>
              <a:rPr lang="en-US" altLang="zh-CN" dirty="0">
                <a:hlinkClick r:id="rId4"/>
              </a:rPr>
              <a:t>[1911.03584] On the Relationship between Self-Attention and Convolutional Layers (arxiv.org)</a:t>
            </a:r>
            <a:endParaRPr lang="zh-CN" altLang="en-US" dirty="0"/>
          </a:p>
        </p:txBody>
      </p:sp>
      <p:sp>
        <p:nvSpPr>
          <p:cNvPr id="7" name="灯片编号占位符 6">
            <a:extLst>
              <a:ext uri="{FF2B5EF4-FFF2-40B4-BE49-F238E27FC236}">
                <a16:creationId xmlns:a16="http://schemas.microsoft.com/office/drawing/2014/main" id="{2A7EC47E-6365-4586-AAE7-B27959A72B21}"/>
              </a:ext>
            </a:extLst>
          </p:cNvPr>
          <p:cNvSpPr>
            <a:spLocks noGrp="1"/>
          </p:cNvSpPr>
          <p:nvPr>
            <p:ph type="sldNum" sz="quarter" idx="12"/>
          </p:nvPr>
        </p:nvSpPr>
        <p:spPr/>
        <p:txBody>
          <a:bodyPr/>
          <a:lstStyle/>
          <a:p>
            <a:fld id="{E6C2219E-3858-40AD-8C43-E91F614BAFC9}" type="slidenum">
              <a:rPr lang="zh-CN" altLang="en-US" smtClean="0"/>
              <a:t>11</a:t>
            </a:fld>
            <a:endParaRPr lang="zh-CN" altLang="en-US"/>
          </a:p>
        </p:txBody>
      </p:sp>
    </p:spTree>
    <p:extLst>
      <p:ext uri="{BB962C8B-B14F-4D97-AF65-F5344CB8AC3E}">
        <p14:creationId xmlns:p14="http://schemas.microsoft.com/office/powerpoint/2010/main" val="400671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26CC57-AD37-44BB-829E-B7302FD9459B}"/>
              </a:ext>
            </a:extLst>
          </p:cNvPr>
          <p:cNvSpPr txBox="1"/>
          <p:nvPr/>
        </p:nvSpPr>
        <p:spPr>
          <a:xfrm>
            <a:off x="200892" y="1374016"/>
            <a:ext cx="4142508" cy="4401205"/>
          </a:xfrm>
          <a:prstGeom prst="rect">
            <a:avLst/>
          </a:prstGeom>
          <a:noFill/>
        </p:spPr>
        <p:txBody>
          <a:bodyPr wrap="square">
            <a:spAutoFit/>
          </a:bodyPr>
          <a:lstStyle/>
          <a:p>
            <a:r>
              <a:rPr lang="en-US" altLang="zh-CN" sz="2800" dirty="0">
                <a:latin typeface="+mj-lt"/>
              </a:rPr>
              <a:t>Some related work methods are:</a:t>
            </a:r>
          </a:p>
          <a:p>
            <a:endParaRPr lang="en-US" altLang="zh-CN" sz="2800" dirty="0">
              <a:latin typeface="+mj-lt"/>
            </a:endParaRPr>
          </a:p>
          <a:p>
            <a:r>
              <a:rPr lang="en-US" altLang="zh-CN" sz="2800" dirty="0">
                <a:latin typeface="+mj-lt"/>
              </a:rPr>
              <a:t>patches of size 2×2</a:t>
            </a:r>
          </a:p>
          <a:p>
            <a:r>
              <a:rPr lang="en-US" altLang="zh-CN" sz="2800" dirty="0">
                <a:latin typeface="+mj-lt"/>
              </a:rPr>
              <a:t>from the input image and applies full self-attention on top</a:t>
            </a:r>
          </a:p>
          <a:p>
            <a:endParaRPr lang="en-US" altLang="zh-CN" sz="2800" dirty="0">
              <a:latin typeface="+mj-lt"/>
            </a:endParaRPr>
          </a:p>
          <a:p>
            <a:r>
              <a:rPr lang="en-US" altLang="zh-CN" sz="2800" dirty="0">
                <a:latin typeface="+mj-lt"/>
              </a:rPr>
              <a:t>combining CNNs with self-attention</a:t>
            </a:r>
          </a:p>
        </p:txBody>
      </p:sp>
      <p:pic>
        <p:nvPicPr>
          <p:cNvPr id="5" name="图片 4">
            <a:extLst>
              <a:ext uri="{FF2B5EF4-FFF2-40B4-BE49-F238E27FC236}">
                <a16:creationId xmlns:a16="http://schemas.microsoft.com/office/drawing/2014/main" id="{8DBC010C-9D45-422D-9859-C7F90C5778A1}"/>
              </a:ext>
            </a:extLst>
          </p:cNvPr>
          <p:cNvPicPr>
            <a:picLocks noChangeAspect="1"/>
          </p:cNvPicPr>
          <p:nvPr/>
        </p:nvPicPr>
        <p:blipFill>
          <a:blip r:embed="rId3"/>
          <a:stretch>
            <a:fillRect/>
          </a:stretch>
        </p:blipFill>
        <p:spPr>
          <a:xfrm>
            <a:off x="4428892" y="1704756"/>
            <a:ext cx="7361326" cy="2860932"/>
          </a:xfrm>
          <a:prstGeom prst="rect">
            <a:avLst/>
          </a:prstGeom>
        </p:spPr>
      </p:pic>
      <p:sp>
        <p:nvSpPr>
          <p:cNvPr id="6" name="文本框 5">
            <a:extLst>
              <a:ext uri="{FF2B5EF4-FFF2-40B4-BE49-F238E27FC236}">
                <a16:creationId xmlns:a16="http://schemas.microsoft.com/office/drawing/2014/main" id="{9794DA61-3E53-4437-8660-889B5B410DCC}"/>
              </a:ext>
            </a:extLst>
          </p:cNvPr>
          <p:cNvSpPr txBox="1"/>
          <p:nvPr/>
        </p:nvSpPr>
        <p:spPr>
          <a:xfrm>
            <a:off x="6168358" y="4968578"/>
            <a:ext cx="6097280" cy="369332"/>
          </a:xfrm>
          <a:prstGeom prst="rect">
            <a:avLst/>
          </a:prstGeom>
          <a:noFill/>
        </p:spPr>
        <p:txBody>
          <a:bodyPr wrap="square">
            <a:spAutoFit/>
          </a:bodyPr>
          <a:lstStyle/>
          <a:p>
            <a:r>
              <a:rPr lang="en-US" altLang="zh-CN" dirty="0">
                <a:hlinkClick r:id="rId4"/>
              </a:rPr>
              <a:t>Attention Augmented Convolutional Networks (thecvf.com)</a:t>
            </a:r>
            <a:endParaRPr lang="zh-CN" altLang="en-US" dirty="0"/>
          </a:p>
        </p:txBody>
      </p:sp>
      <p:sp>
        <p:nvSpPr>
          <p:cNvPr id="7" name="灯片编号占位符 6">
            <a:extLst>
              <a:ext uri="{FF2B5EF4-FFF2-40B4-BE49-F238E27FC236}">
                <a16:creationId xmlns:a16="http://schemas.microsoft.com/office/drawing/2014/main" id="{AECC3940-6934-40C2-A850-C5E6C66F5E0E}"/>
              </a:ext>
            </a:extLst>
          </p:cNvPr>
          <p:cNvSpPr>
            <a:spLocks noGrp="1"/>
          </p:cNvSpPr>
          <p:nvPr>
            <p:ph type="sldNum" sz="quarter" idx="12"/>
          </p:nvPr>
        </p:nvSpPr>
        <p:spPr/>
        <p:txBody>
          <a:bodyPr/>
          <a:lstStyle/>
          <a:p>
            <a:fld id="{E6C2219E-3858-40AD-8C43-E91F614BAFC9}" type="slidenum">
              <a:rPr lang="zh-CN" altLang="en-US" smtClean="0"/>
              <a:t>12</a:t>
            </a:fld>
            <a:endParaRPr lang="zh-CN" altLang="en-US"/>
          </a:p>
        </p:txBody>
      </p:sp>
    </p:spTree>
    <p:extLst>
      <p:ext uri="{BB962C8B-B14F-4D97-AF65-F5344CB8AC3E}">
        <p14:creationId xmlns:p14="http://schemas.microsoft.com/office/powerpoint/2010/main" val="400203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832565-E3CC-4ABB-ABAF-D78A7721F107}"/>
              </a:ext>
            </a:extLst>
          </p:cNvPr>
          <p:cNvPicPr>
            <a:picLocks noChangeAspect="1"/>
          </p:cNvPicPr>
          <p:nvPr/>
        </p:nvPicPr>
        <p:blipFill rotWithShape="1">
          <a:blip r:embed="rId2"/>
          <a:srcRect l="9729" r="7469" b="27682"/>
          <a:stretch/>
        </p:blipFill>
        <p:spPr>
          <a:xfrm>
            <a:off x="4404197" y="1338695"/>
            <a:ext cx="7787803" cy="4180609"/>
          </a:xfrm>
          <a:prstGeom prst="rect">
            <a:avLst/>
          </a:prstGeom>
        </p:spPr>
      </p:pic>
      <p:sp>
        <p:nvSpPr>
          <p:cNvPr id="4" name="文本框 3">
            <a:extLst>
              <a:ext uri="{FF2B5EF4-FFF2-40B4-BE49-F238E27FC236}">
                <a16:creationId xmlns:a16="http://schemas.microsoft.com/office/drawing/2014/main" id="{4648F0C8-40CA-4EF0-AF03-11ACD7F7D74D}"/>
              </a:ext>
            </a:extLst>
          </p:cNvPr>
          <p:cNvSpPr txBox="1"/>
          <p:nvPr/>
        </p:nvSpPr>
        <p:spPr>
          <a:xfrm>
            <a:off x="206158" y="499971"/>
            <a:ext cx="4726060" cy="6124754"/>
          </a:xfrm>
          <a:prstGeom prst="rect">
            <a:avLst/>
          </a:prstGeom>
          <a:noFill/>
        </p:spPr>
        <p:txBody>
          <a:bodyPr wrap="square">
            <a:spAutoFit/>
          </a:bodyPr>
          <a:lstStyle/>
          <a:p>
            <a:r>
              <a:rPr lang="en-US" altLang="zh-CN" sz="2800" b="1" dirty="0">
                <a:effectLst>
                  <a:outerShdw blurRad="38100" dist="38100" dir="2700000" algn="tl">
                    <a:srgbClr val="000000">
                      <a:alpha val="43137"/>
                    </a:srgbClr>
                  </a:outerShdw>
                </a:effectLst>
                <a:latin typeface="+mj-lt"/>
              </a:rPr>
              <a:t>Workflows</a:t>
            </a:r>
          </a:p>
          <a:p>
            <a:pPr marL="514350" indent="-514350">
              <a:buFont typeface="+mj-lt"/>
              <a:buAutoNum type="arabicPeriod"/>
            </a:pPr>
            <a:r>
              <a:rPr lang="en-US" altLang="zh-CN" sz="2800" dirty="0">
                <a:latin typeface="+mj-lt"/>
              </a:rPr>
              <a:t>split into patches</a:t>
            </a:r>
          </a:p>
          <a:p>
            <a:pPr marL="514350" indent="-514350">
              <a:buFont typeface="+mj-lt"/>
              <a:buAutoNum type="arabicPeriod"/>
            </a:pPr>
            <a:endParaRPr lang="en-US" altLang="zh-CN" sz="2800" dirty="0">
              <a:latin typeface="+mj-lt"/>
            </a:endParaRPr>
          </a:p>
          <a:p>
            <a:pPr marL="514350" indent="-514350">
              <a:buFont typeface="+mj-lt"/>
              <a:buAutoNum type="arabicPeriod"/>
            </a:pPr>
            <a:r>
              <a:rPr lang="en-US" altLang="zh-CN" sz="2800" dirty="0">
                <a:latin typeface="+mj-lt"/>
              </a:rPr>
              <a:t>linearly embedding</a:t>
            </a:r>
          </a:p>
          <a:p>
            <a:pPr marL="514350" indent="-514350">
              <a:buFont typeface="+mj-lt"/>
              <a:buAutoNum type="arabicPeriod"/>
            </a:pPr>
            <a:endParaRPr lang="en-US" altLang="zh-CN" sz="2800" dirty="0">
              <a:latin typeface="+mj-lt"/>
            </a:endParaRPr>
          </a:p>
          <a:p>
            <a:pPr marL="514350" indent="-514350">
              <a:buFont typeface="+mj-lt"/>
              <a:buAutoNum type="arabicPeriod"/>
            </a:pPr>
            <a:r>
              <a:rPr lang="en-US" altLang="zh-CN" sz="2800" dirty="0">
                <a:latin typeface="+mj-lt"/>
              </a:rPr>
              <a:t>add position embeddings</a:t>
            </a:r>
          </a:p>
          <a:p>
            <a:pPr marL="514350" indent="-514350">
              <a:buFont typeface="+mj-lt"/>
              <a:buAutoNum type="arabicPeriod"/>
            </a:pPr>
            <a:endParaRPr lang="en-US" altLang="zh-CN" sz="2800" dirty="0">
              <a:latin typeface="+mj-lt"/>
            </a:endParaRPr>
          </a:p>
          <a:p>
            <a:pPr marL="514350" indent="-514350">
              <a:buFont typeface="+mj-lt"/>
              <a:buAutoNum type="arabicPeriod"/>
            </a:pPr>
            <a:r>
              <a:rPr lang="en-US" altLang="zh-CN" sz="2800" dirty="0">
                <a:latin typeface="+mj-lt"/>
              </a:rPr>
              <a:t>an extra learnable</a:t>
            </a:r>
          </a:p>
          <a:p>
            <a:pPr marL="514350" indent="-514350">
              <a:buFont typeface="+mj-lt"/>
              <a:buAutoNum type="arabicPeriod"/>
            </a:pPr>
            <a:endParaRPr lang="en-US" altLang="zh-CN" sz="2800" dirty="0">
              <a:latin typeface="+mj-lt"/>
            </a:endParaRPr>
          </a:p>
          <a:p>
            <a:pPr marL="514350" indent="-514350">
              <a:buFont typeface="+mj-lt"/>
              <a:buAutoNum type="arabicPeriod"/>
            </a:pPr>
            <a:r>
              <a:rPr lang="en-US" altLang="zh-CN" sz="2800" dirty="0">
                <a:latin typeface="+mj-lt"/>
              </a:rPr>
              <a:t>“classification token”(</a:t>
            </a:r>
            <a:r>
              <a:rPr lang="en-US" altLang="zh-CN" sz="2800" dirty="0" err="1">
                <a:latin typeface="+mj-lt"/>
              </a:rPr>
              <a:t>cls</a:t>
            </a:r>
            <a:r>
              <a:rPr lang="en-US" altLang="zh-CN" sz="2800" dirty="0">
                <a:latin typeface="+mj-lt"/>
              </a:rPr>
              <a:t>)</a:t>
            </a:r>
          </a:p>
          <a:p>
            <a:pPr marL="514350" indent="-514350">
              <a:buFont typeface="+mj-lt"/>
              <a:buAutoNum type="arabicPeriod"/>
            </a:pPr>
            <a:endParaRPr lang="en-US" altLang="zh-CN" sz="2800" dirty="0">
              <a:latin typeface="+mj-lt"/>
            </a:endParaRPr>
          </a:p>
          <a:p>
            <a:pPr marL="514350" indent="-514350">
              <a:buFont typeface="+mj-lt"/>
              <a:buAutoNum type="arabicPeriod"/>
            </a:pPr>
            <a:r>
              <a:rPr lang="en-US" altLang="zh-CN" sz="2800" dirty="0">
                <a:latin typeface="+mj-lt"/>
              </a:rPr>
              <a:t>Classification implemented on </a:t>
            </a:r>
            <a:r>
              <a:rPr lang="en-US" altLang="zh-CN" sz="2800" dirty="0" err="1">
                <a:latin typeface="+mj-lt"/>
              </a:rPr>
              <a:t>cls’s</a:t>
            </a:r>
            <a:r>
              <a:rPr lang="en-US" altLang="zh-CN" sz="2800" dirty="0">
                <a:latin typeface="+mj-lt"/>
              </a:rPr>
              <a:t> corresponding output</a:t>
            </a:r>
          </a:p>
        </p:txBody>
      </p:sp>
      <p:sp>
        <p:nvSpPr>
          <p:cNvPr id="6" name="灯片编号占位符 5">
            <a:extLst>
              <a:ext uri="{FF2B5EF4-FFF2-40B4-BE49-F238E27FC236}">
                <a16:creationId xmlns:a16="http://schemas.microsoft.com/office/drawing/2014/main" id="{09473D72-54C3-4B9F-8D5B-B7D8E0D21D5D}"/>
              </a:ext>
            </a:extLst>
          </p:cNvPr>
          <p:cNvSpPr>
            <a:spLocks noGrp="1"/>
          </p:cNvSpPr>
          <p:nvPr>
            <p:ph type="sldNum" sz="quarter" idx="12"/>
          </p:nvPr>
        </p:nvSpPr>
        <p:spPr/>
        <p:txBody>
          <a:bodyPr/>
          <a:lstStyle/>
          <a:p>
            <a:fld id="{E6C2219E-3858-40AD-8C43-E91F614BAFC9}" type="slidenum">
              <a:rPr lang="zh-CN" altLang="en-US" smtClean="0"/>
              <a:t>13</a:t>
            </a:fld>
            <a:endParaRPr lang="zh-CN" altLang="en-US"/>
          </a:p>
        </p:txBody>
      </p:sp>
    </p:spTree>
    <p:extLst>
      <p:ext uri="{BB962C8B-B14F-4D97-AF65-F5344CB8AC3E}">
        <p14:creationId xmlns:p14="http://schemas.microsoft.com/office/powerpoint/2010/main" val="76586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832565-E3CC-4ABB-ABAF-D78A7721F107}"/>
              </a:ext>
            </a:extLst>
          </p:cNvPr>
          <p:cNvPicPr>
            <a:picLocks noChangeAspect="1"/>
          </p:cNvPicPr>
          <p:nvPr/>
        </p:nvPicPr>
        <p:blipFill rotWithShape="1">
          <a:blip r:embed="rId3"/>
          <a:srcRect l="9729" r="7469" b="27682"/>
          <a:stretch/>
        </p:blipFill>
        <p:spPr>
          <a:xfrm>
            <a:off x="4404197" y="1338695"/>
            <a:ext cx="7787803" cy="4180609"/>
          </a:xfrm>
          <a:prstGeom prst="rect">
            <a:avLst/>
          </a:prstGeom>
        </p:spPr>
      </p:pic>
      <p:sp>
        <p:nvSpPr>
          <p:cNvPr id="4" name="文本框 3">
            <a:extLst>
              <a:ext uri="{FF2B5EF4-FFF2-40B4-BE49-F238E27FC236}">
                <a16:creationId xmlns:a16="http://schemas.microsoft.com/office/drawing/2014/main" id="{4648F0C8-40CA-4EF0-AF03-11ACD7F7D74D}"/>
              </a:ext>
            </a:extLst>
          </p:cNvPr>
          <p:cNvSpPr txBox="1"/>
          <p:nvPr/>
        </p:nvSpPr>
        <p:spPr>
          <a:xfrm>
            <a:off x="261575" y="2176370"/>
            <a:ext cx="4206515" cy="1815882"/>
          </a:xfrm>
          <a:prstGeom prst="rect">
            <a:avLst/>
          </a:prstGeom>
          <a:noFill/>
        </p:spPr>
        <p:txBody>
          <a:bodyPr wrap="square">
            <a:spAutoFit/>
          </a:bodyPr>
          <a:lstStyle/>
          <a:p>
            <a:r>
              <a:rPr lang="en-US" altLang="zh-CN" sz="2800" dirty="0">
                <a:latin typeface="+mj-lt"/>
              </a:rPr>
              <a:t>Why </a:t>
            </a:r>
            <a:r>
              <a:rPr lang="en-US" altLang="zh-CN" sz="2800" dirty="0" err="1">
                <a:latin typeface="+mj-lt"/>
              </a:rPr>
              <a:t>cls</a:t>
            </a:r>
            <a:r>
              <a:rPr lang="en-US" altLang="zh-CN" sz="2800" dirty="0">
                <a:latin typeface="+mj-lt"/>
              </a:rPr>
              <a:t>?</a:t>
            </a:r>
          </a:p>
          <a:p>
            <a:endParaRPr lang="en-US" altLang="zh-CN" sz="2800" dirty="0">
              <a:latin typeface="+mj-lt"/>
            </a:endParaRPr>
          </a:p>
          <a:p>
            <a:r>
              <a:rPr lang="en-US" altLang="zh-CN" sz="2800" dirty="0">
                <a:latin typeface="+mj-lt"/>
              </a:rPr>
              <a:t>Why position embeddings, and how?</a:t>
            </a:r>
          </a:p>
        </p:txBody>
      </p:sp>
      <p:sp>
        <p:nvSpPr>
          <p:cNvPr id="2" name="灯片编号占位符 1">
            <a:extLst>
              <a:ext uri="{FF2B5EF4-FFF2-40B4-BE49-F238E27FC236}">
                <a16:creationId xmlns:a16="http://schemas.microsoft.com/office/drawing/2014/main" id="{DC570A7F-8316-4F3A-816E-2877CBC4F62F}"/>
              </a:ext>
            </a:extLst>
          </p:cNvPr>
          <p:cNvSpPr>
            <a:spLocks noGrp="1"/>
          </p:cNvSpPr>
          <p:nvPr>
            <p:ph type="sldNum" sz="quarter" idx="12"/>
          </p:nvPr>
        </p:nvSpPr>
        <p:spPr/>
        <p:txBody>
          <a:bodyPr/>
          <a:lstStyle/>
          <a:p>
            <a:fld id="{E6C2219E-3858-40AD-8C43-E91F614BAFC9}" type="slidenum">
              <a:rPr lang="zh-CN" altLang="en-US" smtClean="0"/>
              <a:t>14</a:t>
            </a:fld>
            <a:endParaRPr lang="zh-CN" altLang="en-US"/>
          </a:p>
        </p:txBody>
      </p:sp>
    </p:spTree>
    <p:extLst>
      <p:ext uri="{BB962C8B-B14F-4D97-AF65-F5344CB8AC3E}">
        <p14:creationId xmlns:p14="http://schemas.microsoft.com/office/powerpoint/2010/main" val="26138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6015194-5730-42D8-BC22-86AE40BA3C7B}"/>
              </a:ext>
            </a:extLst>
          </p:cNvPr>
          <p:cNvPicPr>
            <a:picLocks noChangeAspect="1"/>
          </p:cNvPicPr>
          <p:nvPr/>
        </p:nvPicPr>
        <p:blipFill rotWithShape="1">
          <a:blip r:embed="rId2"/>
          <a:srcRect b="84182"/>
          <a:stretch/>
        </p:blipFill>
        <p:spPr>
          <a:xfrm>
            <a:off x="3858491" y="1898062"/>
            <a:ext cx="8075092" cy="796636"/>
          </a:xfrm>
          <a:prstGeom prst="rect">
            <a:avLst/>
          </a:prstGeom>
        </p:spPr>
      </p:pic>
      <p:pic>
        <p:nvPicPr>
          <p:cNvPr id="6" name="图片 5">
            <a:extLst>
              <a:ext uri="{FF2B5EF4-FFF2-40B4-BE49-F238E27FC236}">
                <a16:creationId xmlns:a16="http://schemas.microsoft.com/office/drawing/2014/main" id="{47D979BD-27CA-47B2-A75B-AA9E8B0E134C}"/>
              </a:ext>
            </a:extLst>
          </p:cNvPr>
          <p:cNvPicPr>
            <a:picLocks noChangeAspect="1"/>
          </p:cNvPicPr>
          <p:nvPr/>
        </p:nvPicPr>
        <p:blipFill rotWithShape="1">
          <a:blip r:embed="rId2"/>
          <a:srcRect t="67812"/>
          <a:stretch/>
        </p:blipFill>
        <p:spPr>
          <a:xfrm>
            <a:off x="3858491" y="2618497"/>
            <a:ext cx="8075092" cy="1621005"/>
          </a:xfrm>
          <a:prstGeom prst="rect">
            <a:avLst/>
          </a:prstGeom>
        </p:spPr>
      </p:pic>
      <p:pic>
        <p:nvPicPr>
          <p:cNvPr id="7" name="图片 6">
            <a:extLst>
              <a:ext uri="{FF2B5EF4-FFF2-40B4-BE49-F238E27FC236}">
                <a16:creationId xmlns:a16="http://schemas.microsoft.com/office/drawing/2014/main" id="{CBD3BA45-E8B1-43C8-AB27-A673AA8ABC30}"/>
              </a:ext>
            </a:extLst>
          </p:cNvPr>
          <p:cNvPicPr>
            <a:picLocks noChangeAspect="1"/>
          </p:cNvPicPr>
          <p:nvPr/>
        </p:nvPicPr>
        <p:blipFill rotWithShape="1">
          <a:blip r:embed="rId3"/>
          <a:srcRect l="68073" r="7469" b="27682"/>
          <a:stretch/>
        </p:blipFill>
        <p:spPr>
          <a:xfrm>
            <a:off x="568035" y="640771"/>
            <a:ext cx="2951020" cy="5363154"/>
          </a:xfrm>
          <a:prstGeom prst="rect">
            <a:avLst/>
          </a:prstGeom>
        </p:spPr>
      </p:pic>
      <p:sp>
        <p:nvSpPr>
          <p:cNvPr id="8" name="灯片编号占位符 7">
            <a:extLst>
              <a:ext uri="{FF2B5EF4-FFF2-40B4-BE49-F238E27FC236}">
                <a16:creationId xmlns:a16="http://schemas.microsoft.com/office/drawing/2014/main" id="{DD06FBA3-5237-408A-982B-07DED1E80F6A}"/>
              </a:ext>
            </a:extLst>
          </p:cNvPr>
          <p:cNvSpPr>
            <a:spLocks noGrp="1"/>
          </p:cNvSpPr>
          <p:nvPr>
            <p:ph type="sldNum" sz="quarter" idx="12"/>
          </p:nvPr>
        </p:nvSpPr>
        <p:spPr/>
        <p:txBody>
          <a:bodyPr/>
          <a:lstStyle/>
          <a:p>
            <a:fld id="{E6C2219E-3858-40AD-8C43-E91F614BAFC9}" type="slidenum">
              <a:rPr lang="zh-CN" altLang="en-US" smtClean="0"/>
              <a:t>15</a:t>
            </a:fld>
            <a:endParaRPr lang="zh-CN" altLang="en-US"/>
          </a:p>
        </p:txBody>
      </p:sp>
    </p:spTree>
    <p:extLst>
      <p:ext uri="{BB962C8B-B14F-4D97-AF65-F5344CB8AC3E}">
        <p14:creationId xmlns:p14="http://schemas.microsoft.com/office/powerpoint/2010/main" val="186574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8257306" y="-44345"/>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071417" y="0"/>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113740" y="3031959"/>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42941" y="1912484"/>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7808" y="1249113"/>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787471" y="3064412"/>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H="1">
            <a:off x="2037762" y="719128"/>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8563" y="3155067"/>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382900" y="352552"/>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741767" y="4506627"/>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86092" y="-44345"/>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flipH="1">
            <a:off x="9351471" y="7125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19994" y="-1655905"/>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801407" y="385847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974312" y="2697450"/>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7DA209C-2EC6-4087-B714-91674092CD7C}"/>
              </a:ext>
            </a:extLst>
          </p:cNvPr>
          <p:cNvSpPr txBox="1"/>
          <p:nvPr/>
        </p:nvSpPr>
        <p:spPr>
          <a:xfrm>
            <a:off x="4795512" y="2935128"/>
            <a:ext cx="4945831" cy="923330"/>
          </a:xfrm>
          <a:prstGeom prst="rect">
            <a:avLst/>
          </a:prstGeom>
          <a:noFill/>
        </p:spPr>
        <p:txBody>
          <a:bodyPr wrap="square" rtlCol="0">
            <a:spAutoFit/>
          </a:bodyPr>
          <a:lstStyle/>
          <a:p>
            <a:r>
              <a:rPr lang="en-US" altLang="zh-CN" sz="5400" b="1" dirty="0">
                <a:effectLst>
                  <a:outerShdw blurRad="38100" dist="38100" dir="2700000" algn="tl">
                    <a:srgbClr val="000000">
                      <a:alpha val="43137"/>
                    </a:srgbClr>
                  </a:outerShdw>
                </a:effectLst>
                <a:latin typeface="+mj-lt"/>
              </a:rPr>
              <a:t>Results</a:t>
            </a:r>
            <a:endParaRPr lang="zh-CN" altLang="en-US" sz="5400" b="1" dirty="0">
              <a:effectLst>
                <a:outerShdw blurRad="38100" dist="38100" dir="2700000" algn="tl">
                  <a:srgbClr val="000000">
                    <a:alpha val="43137"/>
                  </a:srgbClr>
                </a:outerShdw>
              </a:effectLst>
              <a:latin typeface="+mj-lt"/>
            </a:endParaRPr>
          </a:p>
        </p:txBody>
      </p:sp>
      <p:sp>
        <p:nvSpPr>
          <p:cNvPr id="2" name="灯片编号占位符 1">
            <a:extLst>
              <a:ext uri="{FF2B5EF4-FFF2-40B4-BE49-F238E27FC236}">
                <a16:creationId xmlns:a16="http://schemas.microsoft.com/office/drawing/2014/main" id="{2915DE27-AB58-4EBE-8587-BDCD74C1938B}"/>
              </a:ext>
            </a:extLst>
          </p:cNvPr>
          <p:cNvSpPr>
            <a:spLocks noGrp="1"/>
          </p:cNvSpPr>
          <p:nvPr>
            <p:ph type="sldNum" sz="quarter" idx="12"/>
          </p:nvPr>
        </p:nvSpPr>
        <p:spPr/>
        <p:txBody>
          <a:bodyPr/>
          <a:lstStyle/>
          <a:p>
            <a:fld id="{E6C2219E-3858-40AD-8C43-E91F614BAFC9}" type="slidenum">
              <a:rPr lang="zh-CN" altLang="en-US" smtClean="0"/>
              <a:t>16</a:t>
            </a:fld>
            <a:endParaRPr lang="zh-CN" altLang="en-US"/>
          </a:p>
        </p:txBody>
      </p:sp>
    </p:spTree>
    <p:extLst>
      <p:ext uri="{BB962C8B-B14F-4D97-AF65-F5344CB8AC3E}">
        <p14:creationId xmlns:p14="http://schemas.microsoft.com/office/powerpoint/2010/main" val="27241882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F998D8-6EB3-489F-A4D0-7197E63A2E92}"/>
              </a:ext>
            </a:extLst>
          </p:cNvPr>
          <p:cNvPicPr>
            <a:picLocks noChangeAspect="1"/>
          </p:cNvPicPr>
          <p:nvPr/>
        </p:nvPicPr>
        <p:blipFill>
          <a:blip r:embed="rId2"/>
          <a:stretch>
            <a:fillRect/>
          </a:stretch>
        </p:blipFill>
        <p:spPr>
          <a:xfrm>
            <a:off x="150625" y="2671261"/>
            <a:ext cx="11660227" cy="3743847"/>
          </a:xfrm>
          <a:prstGeom prst="rect">
            <a:avLst/>
          </a:prstGeom>
        </p:spPr>
      </p:pic>
      <p:sp>
        <p:nvSpPr>
          <p:cNvPr id="4" name="文本框 3">
            <a:extLst>
              <a:ext uri="{FF2B5EF4-FFF2-40B4-BE49-F238E27FC236}">
                <a16:creationId xmlns:a16="http://schemas.microsoft.com/office/drawing/2014/main" id="{F290D1BD-A84A-4186-98A5-68A73EC1FC94}"/>
              </a:ext>
            </a:extLst>
          </p:cNvPr>
          <p:cNvSpPr txBox="1"/>
          <p:nvPr/>
        </p:nvSpPr>
        <p:spPr>
          <a:xfrm>
            <a:off x="415255" y="389104"/>
            <a:ext cx="9143683" cy="1815882"/>
          </a:xfrm>
          <a:prstGeom prst="rect">
            <a:avLst/>
          </a:prstGeom>
          <a:noFill/>
        </p:spPr>
        <p:txBody>
          <a:bodyPr wrap="square">
            <a:spAutoFit/>
          </a:bodyPr>
          <a:lstStyle/>
          <a:p>
            <a:r>
              <a:rPr lang="en-US" altLang="zh-CN" sz="2800" dirty="0">
                <a:latin typeface="+mj-lt"/>
              </a:rPr>
              <a:t>Comparison with state of the art on popular image classification benchmarks.</a:t>
            </a:r>
          </a:p>
          <a:p>
            <a:pPr marL="457200" indent="-457200">
              <a:buFont typeface="Arial" panose="020B0604020202020204" pitchFamily="34" charset="0"/>
              <a:buChar char="•"/>
            </a:pPr>
            <a:r>
              <a:rPr lang="en-US" altLang="zh-CN" sz="2800" dirty="0">
                <a:latin typeface="+mj-lt"/>
              </a:rPr>
              <a:t>Higher accuracy(better)</a:t>
            </a:r>
          </a:p>
          <a:p>
            <a:pPr marL="457200" indent="-457200">
              <a:buFont typeface="Arial" panose="020B0604020202020204" pitchFamily="34" charset="0"/>
              <a:buChar char="•"/>
            </a:pPr>
            <a:r>
              <a:rPr lang="en-US" altLang="zh-CN" sz="2800" b="1" dirty="0">
                <a:latin typeface="+mj-lt"/>
              </a:rPr>
              <a:t>Much less </a:t>
            </a:r>
            <a:r>
              <a:rPr lang="en-US" altLang="zh-CN" sz="2800" dirty="0">
                <a:latin typeface="+mj-lt"/>
              </a:rPr>
              <a:t>computational resources(cheaper)</a:t>
            </a:r>
          </a:p>
        </p:txBody>
      </p:sp>
      <p:sp>
        <p:nvSpPr>
          <p:cNvPr id="5" name="灯片编号占位符 4">
            <a:extLst>
              <a:ext uri="{FF2B5EF4-FFF2-40B4-BE49-F238E27FC236}">
                <a16:creationId xmlns:a16="http://schemas.microsoft.com/office/drawing/2014/main" id="{415FE988-B0FD-4F15-B8A1-7CEB2757A4B6}"/>
              </a:ext>
            </a:extLst>
          </p:cNvPr>
          <p:cNvSpPr>
            <a:spLocks noGrp="1"/>
          </p:cNvSpPr>
          <p:nvPr>
            <p:ph type="sldNum" sz="quarter" idx="12"/>
          </p:nvPr>
        </p:nvSpPr>
        <p:spPr/>
        <p:txBody>
          <a:bodyPr/>
          <a:lstStyle/>
          <a:p>
            <a:fld id="{E6C2219E-3858-40AD-8C43-E91F614BAFC9}" type="slidenum">
              <a:rPr lang="zh-CN" altLang="en-US" smtClean="0"/>
              <a:t>17</a:t>
            </a:fld>
            <a:endParaRPr lang="zh-CN" altLang="en-US"/>
          </a:p>
        </p:txBody>
      </p:sp>
    </p:spTree>
    <p:extLst>
      <p:ext uri="{BB962C8B-B14F-4D97-AF65-F5344CB8AC3E}">
        <p14:creationId xmlns:p14="http://schemas.microsoft.com/office/powerpoint/2010/main" val="108105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195788-6ACE-4D1D-AB84-C8912CF00A9D}"/>
              </a:ext>
            </a:extLst>
          </p:cNvPr>
          <p:cNvPicPr>
            <a:picLocks noChangeAspect="1"/>
          </p:cNvPicPr>
          <p:nvPr/>
        </p:nvPicPr>
        <p:blipFill>
          <a:blip r:embed="rId3"/>
          <a:stretch>
            <a:fillRect/>
          </a:stretch>
        </p:blipFill>
        <p:spPr>
          <a:xfrm>
            <a:off x="332570" y="2466579"/>
            <a:ext cx="11526859" cy="3953427"/>
          </a:xfrm>
          <a:prstGeom prst="rect">
            <a:avLst/>
          </a:prstGeom>
        </p:spPr>
      </p:pic>
      <p:sp>
        <p:nvSpPr>
          <p:cNvPr id="4" name="文本框 3">
            <a:extLst>
              <a:ext uri="{FF2B5EF4-FFF2-40B4-BE49-F238E27FC236}">
                <a16:creationId xmlns:a16="http://schemas.microsoft.com/office/drawing/2014/main" id="{752ED70E-ABD9-46C6-94B2-E9727EB72DA6}"/>
              </a:ext>
            </a:extLst>
          </p:cNvPr>
          <p:cNvSpPr txBox="1"/>
          <p:nvPr/>
        </p:nvSpPr>
        <p:spPr>
          <a:xfrm>
            <a:off x="415255" y="219810"/>
            <a:ext cx="10649753" cy="2246769"/>
          </a:xfrm>
          <a:prstGeom prst="rect">
            <a:avLst/>
          </a:prstGeom>
          <a:noFill/>
        </p:spPr>
        <p:txBody>
          <a:bodyPr wrap="square">
            <a:spAutoFit/>
          </a:bodyPr>
          <a:lstStyle/>
          <a:p>
            <a:r>
              <a:rPr lang="en-US" altLang="zh-CN" sz="2800" b="1" dirty="0">
                <a:latin typeface="+mj-lt"/>
              </a:rPr>
              <a:t>Take home message </a:t>
            </a:r>
            <a:r>
              <a:rPr lang="en-US" altLang="zh-CN" sz="2800" dirty="0">
                <a:latin typeface="+mj-lt"/>
              </a:rPr>
              <a:t>for you:</a:t>
            </a:r>
          </a:p>
          <a:p>
            <a:pPr marL="457200" indent="-457200">
              <a:buFont typeface="Arial" panose="020B0604020202020204" pitchFamily="34" charset="0"/>
              <a:buChar char="•"/>
            </a:pPr>
            <a:r>
              <a:rPr lang="en-US" altLang="zh-CN" sz="2800" dirty="0">
                <a:latin typeface="+mj-lt"/>
              </a:rPr>
              <a:t>Vit perform worse than </a:t>
            </a:r>
            <a:r>
              <a:rPr lang="en-US" altLang="zh-CN" sz="2800" dirty="0" err="1">
                <a:latin typeface="+mj-lt"/>
              </a:rPr>
              <a:t>BiT</a:t>
            </a:r>
            <a:r>
              <a:rPr lang="en-US" altLang="zh-CN" sz="2800" dirty="0">
                <a:latin typeface="+mj-lt"/>
              </a:rPr>
              <a:t> </a:t>
            </a:r>
            <a:r>
              <a:rPr lang="en-US" altLang="zh-CN" sz="2800" dirty="0" err="1">
                <a:latin typeface="+mj-lt"/>
              </a:rPr>
              <a:t>ResNets</a:t>
            </a:r>
            <a:r>
              <a:rPr lang="en-US" altLang="zh-CN" sz="2800" dirty="0">
                <a:latin typeface="+mj-lt"/>
              </a:rPr>
              <a:t>  when pre-trained on small datasets</a:t>
            </a:r>
          </a:p>
          <a:p>
            <a:pPr marL="457200" indent="-457200">
              <a:buFont typeface="Arial" panose="020B0604020202020204" pitchFamily="34" charset="0"/>
              <a:buChar char="•"/>
            </a:pPr>
            <a:r>
              <a:rPr lang="en-US" altLang="zh-CN" sz="2800" dirty="0">
                <a:latin typeface="+mj-lt"/>
              </a:rPr>
              <a:t>but shine when pre-trained on larger datasets</a:t>
            </a:r>
          </a:p>
          <a:p>
            <a:pPr marL="457200" indent="-457200">
              <a:buFont typeface="Arial" panose="020B0604020202020204" pitchFamily="34" charset="0"/>
              <a:buChar char="•"/>
            </a:pPr>
            <a:r>
              <a:rPr lang="en-US" altLang="zh-CN" sz="2800" dirty="0">
                <a:latin typeface="+mj-lt"/>
              </a:rPr>
              <a:t>A guideline for model-selection for your task</a:t>
            </a:r>
          </a:p>
        </p:txBody>
      </p:sp>
      <p:sp>
        <p:nvSpPr>
          <p:cNvPr id="5" name="灯片编号占位符 4">
            <a:extLst>
              <a:ext uri="{FF2B5EF4-FFF2-40B4-BE49-F238E27FC236}">
                <a16:creationId xmlns:a16="http://schemas.microsoft.com/office/drawing/2014/main" id="{51B78654-A1C9-4936-B587-8063F6BA8B2D}"/>
              </a:ext>
            </a:extLst>
          </p:cNvPr>
          <p:cNvSpPr>
            <a:spLocks noGrp="1"/>
          </p:cNvSpPr>
          <p:nvPr>
            <p:ph type="sldNum" sz="quarter" idx="12"/>
          </p:nvPr>
        </p:nvSpPr>
        <p:spPr/>
        <p:txBody>
          <a:bodyPr/>
          <a:lstStyle/>
          <a:p>
            <a:fld id="{E6C2219E-3858-40AD-8C43-E91F614BAFC9}" type="slidenum">
              <a:rPr lang="zh-CN" altLang="en-US" smtClean="0"/>
              <a:t>18</a:t>
            </a:fld>
            <a:endParaRPr lang="zh-CN" altLang="en-US"/>
          </a:p>
        </p:txBody>
      </p:sp>
    </p:spTree>
    <p:extLst>
      <p:ext uri="{BB962C8B-B14F-4D97-AF65-F5344CB8AC3E}">
        <p14:creationId xmlns:p14="http://schemas.microsoft.com/office/powerpoint/2010/main" val="80270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434473-2D35-495C-B79D-8D35607B99A9}"/>
              </a:ext>
            </a:extLst>
          </p:cNvPr>
          <p:cNvPicPr>
            <a:picLocks noChangeAspect="1"/>
          </p:cNvPicPr>
          <p:nvPr/>
        </p:nvPicPr>
        <p:blipFill>
          <a:blip r:embed="rId2"/>
          <a:stretch>
            <a:fillRect/>
          </a:stretch>
        </p:blipFill>
        <p:spPr>
          <a:xfrm>
            <a:off x="886805" y="2112712"/>
            <a:ext cx="10602805" cy="4553585"/>
          </a:xfrm>
          <a:prstGeom prst="rect">
            <a:avLst/>
          </a:prstGeom>
        </p:spPr>
      </p:pic>
      <p:sp>
        <p:nvSpPr>
          <p:cNvPr id="4" name="文本框 3">
            <a:extLst>
              <a:ext uri="{FF2B5EF4-FFF2-40B4-BE49-F238E27FC236}">
                <a16:creationId xmlns:a16="http://schemas.microsoft.com/office/drawing/2014/main" id="{B4464F4F-834E-4F60-B609-7CC2F8DF702D}"/>
              </a:ext>
            </a:extLst>
          </p:cNvPr>
          <p:cNvSpPr txBox="1"/>
          <p:nvPr/>
        </p:nvSpPr>
        <p:spPr>
          <a:xfrm>
            <a:off x="415255" y="219810"/>
            <a:ext cx="10649753" cy="1815882"/>
          </a:xfrm>
          <a:prstGeom prst="rect">
            <a:avLst/>
          </a:prstGeom>
          <a:noFill/>
        </p:spPr>
        <p:txBody>
          <a:bodyPr wrap="square">
            <a:spAutoFit/>
          </a:bodyPr>
          <a:lstStyle/>
          <a:p>
            <a:pPr marL="457200" indent="-457200">
              <a:buFont typeface="Arial" panose="020B0604020202020204" pitchFamily="34" charset="0"/>
              <a:buChar char="•"/>
            </a:pPr>
            <a:r>
              <a:rPr lang="en-US" altLang="zh-CN" sz="2800" dirty="0" err="1">
                <a:latin typeface="+mj-lt"/>
              </a:rPr>
              <a:t>ViT</a:t>
            </a:r>
            <a:r>
              <a:rPr lang="en-US" altLang="zh-CN" sz="2800" dirty="0">
                <a:latin typeface="+mj-lt"/>
              </a:rPr>
              <a:t> generally outperform </a:t>
            </a:r>
            <a:r>
              <a:rPr lang="en-US" altLang="zh-CN" sz="2800" dirty="0" err="1">
                <a:latin typeface="+mj-lt"/>
              </a:rPr>
              <a:t>ResNets</a:t>
            </a:r>
            <a:r>
              <a:rPr lang="en-US" altLang="zh-CN" sz="2800" dirty="0">
                <a:latin typeface="+mj-lt"/>
              </a:rPr>
              <a:t> with the same computational budget</a:t>
            </a:r>
          </a:p>
          <a:p>
            <a:pPr marL="457200" indent="-457200">
              <a:buFont typeface="Arial" panose="020B0604020202020204" pitchFamily="34" charset="0"/>
              <a:buChar char="•"/>
            </a:pPr>
            <a:r>
              <a:rPr lang="en-US" altLang="zh-CN" sz="2800" dirty="0">
                <a:latin typeface="+mj-lt"/>
              </a:rPr>
              <a:t>Hybrids improve upon pure Transformers, BUT just for smaller model sizes</a:t>
            </a:r>
          </a:p>
        </p:txBody>
      </p:sp>
      <p:sp>
        <p:nvSpPr>
          <p:cNvPr id="5" name="灯片编号占位符 4">
            <a:extLst>
              <a:ext uri="{FF2B5EF4-FFF2-40B4-BE49-F238E27FC236}">
                <a16:creationId xmlns:a16="http://schemas.microsoft.com/office/drawing/2014/main" id="{0443BA24-6BB8-4F2B-ABBF-0ECC49915FCA}"/>
              </a:ext>
            </a:extLst>
          </p:cNvPr>
          <p:cNvSpPr>
            <a:spLocks noGrp="1"/>
          </p:cNvSpPr>
          <p:nvPr>
            <p:ph type="sldNum" sz="quarter" idx="12"/>
          </p:nvPr>
        </p:nvSpPr>
        <p:spPr/>
        <p:txBody>
          <a:bodyPr/>
          <a:lstStyle/>
          <a:p>
            <a:fld id="{E6C2219E-3858-40AD-8C43-E91F614BAFC9}" type="slidenum">
              <a:rPr lang="zh-CN" altLang="en-US" smtClean="0"/>
              <a:t>19</a:t>
            </a:fld>
            <a:endParaRPr lang="zh-CN" altLang="en-US"/>
          </a:p>
        </p:txBody>
      </p:sp>
    </p:spTree>
    <p:extLst>
      <p:ext uri="{BB962C8B-B14F-4D97-AF65-F5344CB8AC3E}">
        <p14:creationId xmlns:p14="http://schemas.microsoft.com/office/powerpoint/2010/main" val="119479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9AAB7C-9D2D-4936-9438-35DCADBDDEF5}"/>
              </a:ext>
            </a:extLst>
          </p:cNvPr>
          <p:cNvPicPr>
            <a:picLocks noChangeAspect="1"/>
          </p:cNvPicPr>
          <p:nvPr/>
        </p:nvPicPr>
        <p:blipFill>
          <a:blip r:embed="rId2"/>
          <a:stretch>
            <a:fillRect/>
          </a:stretch>
        </p:blipFill>
        <p:spPr>
          <a:xfrm>
            <a:off x="734880" y="1318197"/>
            <a:ext cx="10722240" cy="3909933"/>
          </a:xfrm>
          <a:prstGeom prst="rect">
            <a:avLst/>
          </a:prstGeom>
        </p:spPr>
      </p:pic>
      <p:sp>
        <p:nvSpPr>
          <p:cNvPr id="4" name="灯片编号占位符 3">
            <a:extLst>
              <a:ext uri="{FF2B5EF4-FFF2-40B4-BE49-F238E27FC236}">
                <a16:creationId xmlns:a16="http://schemas.microsoft.com/office/drawing/2014/main" id="{CBAEBD49-D815-4D68-8F6E-9EB64C8B26C8}"/>
              </a:ext>
            </a:extLst>
          </p:cNvPr>
          <p:cNvSpPr>
            <a:spLocks noGrp="1"/>
          </p:cNvSpPr>
          <p:nvPr>
            <p:ph type="sldNum" sz="quarter" idx="12"/>
          </p:nvPr>
        </p:nvSpPr>
        <p:spPr/>
        <p:txBody>
          <a:bodyPr/>
          <a:lstStyle/>
          <a:p>
            <a:fld id="{E6C2219E-3858-40AD-8C43-E91F614BAFC9}" type="slidenum">
              <a:rPr lang="zh-CN" altLang="en-US" smtClean="0"/>
              <a:t>2</a:t>
            </a:fld>
            <a:endParaRPr lang="zh-CN" altLang="en-US"/>
          </a:p>
        </p:txBody>
      </p:sp>
    </p:spTree>
    <p:extLst>
      <p:ext uri="{BB962C8B-B14F-4D97-AF65-F5344CB8AC3E}">
        <p14:creationId xmlns:p14="http://schemas.microsoft.com/office/powerpoint/2010/main" val="107530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8257306" y="-44345"/>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071417" y="0"/>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113740" y="3031959"/>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42941" y="1912484"/>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7808" y="1249113"/>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787471" y="3064412"/>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H="1">
            <a:off x="2037762" y="719128"/>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8563" y="3155067"/>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382900" y="352552"/>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741767" y="4506627"/>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86092" y="-44345"/>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flipH="1">
            <a:off x="9351471" y="7125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19994" y="-1655905"/>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801407" y="385847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974312" y="2697450"/>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7DA209C-2EC6-4087-B714-91674092CD7C}"/>
              </a:ext>
            </a:extLst>
          </p:cNvPr>
          <p:cNvSpPr txBox="1"/>
          <p:nvPr/>
        </p:nvSpPr>
        <p:spPr>
          <a:xfrm>
            <a:off x="3631458" y="2817647"/>
            <a:ext cx="8294608" cy="1015663"/>
          </a:xfrm>
          <a:prstGeom prst="rect">
            <a:avLst/>
          </a:prstGeom>
          <a:noFill/>
        </p:spPr>
        <p:txBody>
          <a:bodyPr wrap="square" rtlCol="0">
            <a:spAutoFit/>
          </a:bodyPr>
          <a:lstStyle/>
          <a:p>
            <a:r>
              <a:rPr lang="en-US" altLang="zh-CN" sz="6000" b="0" i="0" u="none" strike="noStrike" baseline="0" dirty="0">
                <a:latin typeface="NimbusRomNo9L-Regu"/>
              </a:rPr>
              <a:t>I</a:t>
            </a:r>
            <a:r>
              <a:rPr lang="en-US" altLang="zh-CN" sz="6000" dirty="0">
                <a:latin typeface="NimbusRomNo9L-Regu"/>
              </a:rPr>
              <a:t>nspecting</a:t>
            </a:r>
            <a:r>
              <a:rPr lang="en-US" altLang="zh-CN" sz="6000" b="0" i="0" u="none" strike="noStrike" baseline="0" dirty="0">
                <a:latin typeface="NimbusRomNo9L-Regu"/>
              </a:rPr>
              <a:t> </a:t>
            </a:r>
            <a:r>
              <a:rPr lang="en-US" altLang="zh-CN" sz="6000" b="0" i="0" u="none" strike="noStrike" baseline="0" dirty="0" err="1">
                <a:latin typeface="NimbusRomNo9L-Regu"/>
              </a:rPr>
              <a:t>ViT</a:t>
            </a:r>
            <a:endParaRPr lang="zh-CN" altLang="en-US" sz="6000" dirty="0"/>
          </a:p>
        </p:txBody>
      </p:sp>
      <p:sp>
        <p:nvSpPr>
          <p:cNvPr id="2" name="灯片编号占位符 1">
            <a:extLst>
              <a:ext uri="{FF2B5EF4-FFF2-40B4-BE49-F238E27FC236}">
                <a16:creationId xmlns:a16="http://schemas.microsoft.com/office/drawing/2014/main" id="{0837D34E-E89D-4A6D-B806-EF8EF8057391}"/>
              </a:ext>
            </a:extLst>
          </p:cNvPr>
          <p:cNvSpPr>
            <a:spLocks noGrp="1"/>
          </p:cNvSpPr>
          <p:nvPr>
            <p:ph type="sldNum" sz="quarter" idx="12"/>
          </p:nvPr>
        </p:nvSpPr>
        <p:spPr/>
        <p:txBody>
          <a:bodyPr/>
          <a:lstStyle/>
          <a:p>
            <a:fld id="{E6C2219E-3858-40AD-8C43-E91F614BAFC9}" type="slidenum">
              <a:rPr lang="zh-CN" altLang="en-US" smtClean="0"/>
              <a:t>20</a:t>
            </a:fld>
            <a:endParaRPr lang="zh-CN" altLang="en-US"/>
          </a:p>
        </p:txBody>
      </p:sp>
    </p:spTree>
    <p:extLst>
      <p:ext uri="{BB962C8B-B14F-4D97-AF65-F5344CB8AC3E}">
        <p14:creationId xmlns:p14="http://schemas.microsoft.com/office/powerpoint/2010/main" val="18189995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38B3EA9-C7FD-4845-9533-3D304A1E8637}"/>
              </a:ext>
            </a:extLst>
          </p:cNvPr>
          <p:cNvPicPr>
            <a:picLocks noChangeAspect="1"/>
          </p:cNvPicPr>
          <p:nvPr/>
        </p:nvPicPr>
        <p:blipFill>
          <a:blip r:embed="rId3"/>
          <a:stretch>
            <a:fillRect/>
          </a:stretch>
        </p:blipFill>
        <p:spPr>
          <a:xfrm>
            <a:off x="506939" y="1483871"/>
            <a:ext cx="6577740" cy="4541454"/>
          </a:xfrm>
          <a:prstGeom prst="rect">
            <a:avLst/>
          </a:prstGeom>
        </p:spPr>
      </p:pic>
      <p:sp>
        <p:nvSpPr>
          <p:cNvPr id="9" name="文本框 8">
            <a:extLst>
              <a:ext uri="{FF2B5EF4-FFF2-40B4-BE49-F238E27FC236}">
                <a16:creationId xmlns:a16="http://schemas.microsoft.com/office/drawing/2014/main" id="{16D16198-4223-4D57-BF63-A7DED01C36D1}"/>
              </a:ext>
            </a:extLst>
          </p:cNvPr>
          <p:cNvSpPr txBox="1"/>
          <p:nvPr/>
        </p:nvSpPr>
        <p:spPr>
          <a:xfrm>
            <a:off x="7638137" y="1655660"/>
            <a:ext cx="4046924" cy="2677656"/>
          </a:xfrm>
          <a:prstGeom prst="rect">
            <a:avLst/>
          </a:prstGeom>
          <a:noFill/>
        </p:spPr>
        <p:txBody>
          <a:bodyPr wrap="square">
            <a:spAutoFit/>
          </a:bodyPr>
          <a:lstStyle/>
          <a:p>
            <a:r>
              <a:rPr lang="en-US" altLang="zh-CN" sz="2800" b="0" i="0" u="none" strike="noStrike" baseline="0" dirty="0">
                <a:latin typeface="+mj-lt"/>
              </a:rPr>
              <a:t>Filters of the initial linear embedding of RGB values of </a:t>
            </a:r>
            <a:r>
              <a:rPr lang="en-US" altLang="zh-CN" sz="2800" b="0" i="0" u="none" strike="noStrike" baseline="0" dirty="0" err="1">
                <a:latin typeface="+mj-lt"/>
              </a:rPr>
              <a:t>ViT</a:t>
            </a:r>
            <a:r>
              <a:rPr lang="en-US" altLang="zh-CN" sz="2800" b="0" i="0" u="none" strike="noStrike" baseline="0" dirty="0">
                <a:latin typeface="+mj-lt"/>
              </a:rPr>
              <a:t>-L/32</a:t>
            </a:r>
          </a:p>
          <a:p>
            <a:endParaRPr lang="en-US" altLang="zh-CN" sz="2800" dirty="0">
              <a:latin typeface="+mj-lt"/>
            </a:endParaRPr>
          </a:p>
          <a:p>
            <a:r>
              <a:rPr lang="en-US" altLang="zh-CN" sz="2800" dirty="0">
                <a:latin typeface="+mj-lt"/>
              </a:rPr>
              <a:t>Looks similar to </a:t>
            </a:r>
            <a:r>
              <a:rPr lang="en-US" altLang="zh-CN" sz="2800" dirty="0" err="1">
                <a:latin typeface="+mj-lt"/>
              </a:rPr>
              <a:t>gabor</a:t>
            </a:r>
            <a:r>
              <a:rPr lang="en-US" altLang="zh-CN" sz="2800" dirty="0">
                <a:latin typeface="+mj-lt"/>
              </a:rPr>
              <a:t> filters/filters in CNNs</a:t>
            </a:r>
            <a:endParaRPr lang="zh-CN" altLang="en-US" sz="2800" dirty="0">
              <a:latin typeface="+mj-lt"/>
            </a:endParaRPr>
          </a:p>
        </p:txBody>
      </p:sp>
      <p:sp>
        <p:nvSpPr>
          <p:cNvPr id="10" name="灯片编号占位符 9">
            <a:extLst>
              <a:ext uri="{FF2B5EF4-FFF2-40B4-BE49-F238E27FC236}">
                <a16:creationId xmlns:a16="http://schemas.microsoft.com/office/drawing/2014/main" id="{C68EBDCF-0909-45B4-93CA-8E624C9BC62E}"/>
              </a:ext>
            </a:extLst>
          </p:cNvPr>
          <p:cNvSpPr>
            <a:spLocks noGrp="1"/>
          </p:cNvSpPr>
          <p:nvPr>
            <p:ph type="sldNum" sz="quarter" idx="12"/>
          </p:nvPr>
        </p:nvSpPr>
        <p:spPr/>
        <p:txBody>
          <a:bodyPr/>
          <a:lstStyle/>
          <a:p>
            <a:fld id="{E6C2219E-3858-40AD-8C43-E91F614BAFC9}" type="slidenum">
              <a:rPr lang="zh-CN" altLang="en-US" smtClean="0"/>
              <a:t>21</a:t>
            </a:fld>
            <a:endParaRPr lang="zh-CN" altLang="en-US"/>
          </a:p>
        </p:txBody>
      </p:sp>
    </p:spTree>
    <p:extLst>
      <p:ext uri="{BB962C8B-B14F-4D97-AF65-F5344CB8AC3E}">
        <p14:creationId xmlns:p14="http://schemas.microsoft.com/office/powerpoint/2010/main" val="3070359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B3EF69-F626-4A06-86AD-874A4EB9EFE1}"/>
              </a:ext>
            </a:extLst>
          </p:cNvPr>
          <p:cNvPicPr>
            <a:picLocks noChangeAspect="1"/>
          </p:cNvPicPr>
          <p:nvPr/>
        </p:nvPicPr>
        <p:blipFill>
          <a:blip r:embed="rId3"/>
          <a:stretch>
            <a:fillRect/>
          </a:stretch>
        </p:blipFill>
        <p:spPr>
          <a:xfrm>
            <a:off x="539128" y="2148660"/>
            <a:ext cx="10966770" cy="2845962"/>
          </a:xfrm>
          <a:prstGeom prst="rect">
            <a:avLst/>
          </a:prstGeom>
        </p:spPr>
      </p:pic>
      <p:sp>
        <p:nvSpPr>
          <p:cNvPr id="6" name="文本框 5">
            <a:extLst>
              <a:ext uri="{FF2B5EF4-FFF2-40B4-BE49-F238E27FC236}">
                <a16:creationId xmlns:a16="http://schemas.microsoft.com/office/drawing/2014/main" id="{8F386BB7-5821-42ED-A043-2F48D5B4B549}"/>
              </a:ext>
            </a:extLst>
          </p:cNvPr>
          <p:cNvSpPr txBox="1"/>
          <p:nvPr/>
        </p:nvSpPr>
        <p:spPr>
          <a:xfrm>
            <a:off x="253780" y="326323"/>
            <a:ext cx="7875928" cy="523220"/>
          </a:xfrm>
          <a:prstGeom prst="rect">
            <a:avLst/>
          </a:prstGeom>
          <a:noFill/>
        </p:spPr>
        <p:txBody>
          <a:bodyPr wrap="square">
            <a:spAutoFit/>
          </a:bodyPr>
          <a:lstStyle/>
          <a:p>
            <a:r>
              <a:rPr lang="en-US" altLang="zh-CN" sz="2800" b="1" i="0" u="none" strike="noStrike" baseline="0" dirty="0">
                <a:latin typeface="+mj-lt"/>
              </a:rPr>
              <a:t>Position embedding comparison and visualization </a:t>
            </a:r>
            <a:endParaRPr lang="zh-CN" altLang="en-US" sz="2800" b="1" dirty="0">
              <a:latin typeface="+mj-lt"/>
            </a:endParaRPr>
          </a:p>
        </p:txBody>
      </p:sp>
      <p:sp>
        <p:nvSpPr>
          <p:cNvPr id="8" name="灯片编号占位符 7">
            <a:extLst>
              <a:ext uri="{FF2B5EF4-FFF2-40B4-BE49-F238E27FC236}">
                <a16:creationId xmlns:a16="http://schemas.microsoft.com/office/drawing/2014/main" id="{AA0E01B6-3AB2-4125-BF6D-B8DD2CC93CC8}"/>
              </a:ext>
            </a:extLst>
          </p:cNvPr>
          <p:cNvSpPr>
            <a:spLocks noGrp="1"/>
          </p:cNvSpPr>
          <p:nvPr>
            <p:ph type="sldNum" sz="quarter" idx="12"/>
          </p:nvPr>
        </p:nvSpPr>
        <p:spPr/>
        <p:txBody>
          <a:bodyPr/>
          <a:lstStyle/>
          <a:p>
            <a:fld id="{E6C2219E-3858-40AD-8C43-E91F614BAFC9}" type="slidenum">
              <a:rPr lang="zh-CN" altLang="en-US" smtClean="0"/>
              <a:t>22</a:t>
            </a:fld>
            <a:endParaRPr lang="zh-CN" altLang="en-US"/>
          </a:p>
        </p:txBody>
      </p:sp>
    </p:spTree>
    <p:extLst>
      <p:ext uri="{BB962C8B-B14F-4D97-AF65-F5344CB8AC3E}">
        <p14:creationId xmlns:p14="http://schemas.microsoft.com/office/powerpoint/2010/main" val="343890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F386BB7-5821-42ED-A043-2F48D5B4B549}"/>
              </a:ext>
            </a:extLst>
          </p:cNvPr>
          <p:cNvSpPr txBox="1"/>
          <p:nvPr/>
        </p:nvSpPr>
        <p:spPr>
          <a:xfrm>
            <a:off x="253780" y="326323"/>
            <a:ext cx="7875928" cy="523220"/>
          </a:xfrm>
          <a:prstGeom prst="rect">
            <a:avLst/>
          </a:prstGeom>
          <a:noFill/>
        </p:spPr>
        <p:txBody>
          <a:bodyPr wrap="square">
            <a:spAutoFit/>
          </a:bodyPr>
          <a:lstStyle/>
          <a:p>
            <a:r>
              <a:rPr lang="en-US" altLang="zh-CN" sz="2800" b="1" i="0" u="none" strike="noStrike" baseline="0" dirty="0">
                <a:latin typeface="+mj-lt"/>
              </a:rPr>
              <a:t>Position embedding comparison and visualization </a:t>
            </a:r>
            <a:endParaRPr lang="zh-CN" altLang="en-US" sz="2800" b="1" dirty="0">
              <a:latin typeface="+mj-lt"/>
            </a:endParaRPr>
          </a:p>
        </p:txBody>
      </p:sp>
      <p:pic>
        <p:nvPicPr>
          <p:cNvPr id="4" name="图片 3">
            <a:extLst>
              <a:ext uri="{FF2B5EF4-FFF2-40B4-BE49-F238E27FC236}">
                <a16:creationId xmlns:a16="http://schemas.microsoft.com/office/drawing/2014/main" id="{F1BED543-B0BD-48F8-B68F-8420C4428344}"/>
              </a:ext>
            </a:extLst>
          </p:cNvPr>
          <p:cNvPicPr>
            <a:picLocks noChangeAspect="1"/>
          </p:cNvPicPr>
          <p:nvPr/>
        </p:nvPicPr>
        <p:blipFill>
          <a:blip r:embed="rId2"/>
          <a:stretch>
            <a:fillRect/>
          </a:stretch>
        </p:blipFill>
        <p:spPr>
          <a:xfrm>
            <a:off x="1937365" y="928380"/>
            <a:ext cx="6102453" cy="5427970"/>
          </a:xfrm>
          <a:prstGeom prst="rect">
            <a:avLst/>
          </a:prstGeom>
        </p:spPr>
      </p:pic>
      <p:sp>
        <p:nvSpPr>
          <p:cNvPr id="2" name="灯片编号占位符 1">
            <a:extLst>
              <a:ext uri="{FF2B5EF4-FFF2-40B4-BE49-F238E27FC236}">
                <a16:creationId xmlns:a16="http://schemas.microsoft.com/office/drawing/2014/main" id="{1D6CA53A-E2A2-46EC-AC44-E9A41C64A191}"/>
              </a:ext>
            </a:extLst>
          </p:cNvPr>
          <p:cNvSpPr>
            <a:spLocks noGrp="1"/>
          </p:cNvSpPr>
          <p:nvPr>
            <p:ph type="sldNum" sz="quarter" idx="12"/>
          </p:nvPr>
        </p:nvSpPr>
        <p:spPr/>
        <p:txBody>
          <a:bodyPr/>
          <a:lstStyle/>
          <a:p>
            <a:fld id="{E6C2219E-3858-40AD-8C43-E91F614BAFC9}" type="slidenum">
              <a:rPr lang="zh-CN" altLang="en-US" smtClean="0"/>
              <a:t>23</a:t>
            </a:fld>
            <a:endParaRPr lang="zh-CN" altLang="en-US"/>
          </a:p>
        </p:txBody>
      </p:sp>
    </p:spTree>
    <p:extLst>
      <p:ext uri="{BB962C8B-B14F-4D97-AF65-F5344CB8AC3E}">
        <p14:creationId xmlns:p14="http://schemas.microsoft.com/office/powerpoint/2010/main" val="233262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0A7B4B-4074-4EBC-BCBE-33F047B70658}"/>
              </a:ext>
            </a:extLst>
          </p:cNvPr>
          <p:cNvPicPr>
            <a:picLocks noChangeAspect="1"/>
          </p:cNvPicPr>
          <p:nvPr/>
        </p:nvPicPr>
        <p:blipFill>
          <a:blip r:embed="rId3"/>
          <a:stretch>
            <a:fillRect/>
          </a:stretch>
        </p:blipFill>
        <p:spPr>
          <a:xfrm>
            <a:off x="625294" y="571983"/>
            <a:ext cx="5714033" cy="5714033"/>
          </a:xfrm>
          <a:prstGeom prst="rect">
            <a:avLst/>
          </a:prstGeom>
        </p:spPr>
      </p:pic>
      <p:sp>
        <p:nvSpPr>
          <p:cNvPr id="5" name="文本框 4">
            <a:extLst>
              <a:ext uri="{FF2B5EF4-FFF2-40B4-BE49-F238E27FC236}">
                <a16:creationId xmlns:a16="http://schemas.microsoft.com/office/drawing/2014/main" id="{17854E6B-6582-4B10-8E9A-C3406ED3EF1A}"/>
              </a:ext>
            </a:extLst>
          </p:cNvPr>
          <p:cNvSpPr txBox="1"/>
          <p:nvPr/>
        </p:nvSpPr>
        <p:spPr>
          <a:xfrm>
            <a:off x="6593107" y="1194618"/>
            <a:ext cx="4779261" cy="3539430"/>
          </a:xfrm>
          <a:prstGeom prst="rect">
            <a:avLst/>
          </a:prstGeom>
          <a:noFill/>
        </p:spPr>
        <p:txBody>
          <a:bodyPr wrap="square">
            <a:spAutoFit/>
          </a:bodyPr>
          <a:lstStyle/>
          <a:p>
            <a:pPr marL="457200" indent="-457200">
              <a:buFont typeface="Arial" panose="020B0604020202020204" pitchFamily="34" charset="0"/>
              <a:buChar char="•"/>
            </a:pPr>
            <a:r>
              <a:rPr lang="en-US" altLang="zh-CN" sz="2800" b="0" i="0" u="none" strike="noStrike" baseline="0" dirty="0">
                <a:latin typeface="+mj-lt"/>
              </a:rPr>
              <a:t>Heads are able to gather information form long distance, even at the foreside of the network</a:t>
            </a:r>
          </a:p>
          <a:p>
            <a:pPr marL="457200" indent="-457200">
              <a:buFont typeface="Arial" panose="020B0604020202020204" pitchFamily="34" charset="0"/>
              <a:buChar char="•"/>
            </a:pPr>
            <a:endParaRPr lang="en-US" altLang="zh-CN" sz="2800" dirty="0">
              <a:latin typeface="+mj-lt"/>
            </a:endParaRPr>
          </a:p>
          <a:p>
            <a:pPr marL="457200" indent="-457200">
              <a:buFont typeface="Arial" panose="020B0604020202020204" pitchFamily="34" charset="0"/>
              <a:buChar char="•"/>
            </a:pPr>
            <a:r>
              <a:rPr lang="en-US" altLang="zh-CN" sz="2800" dirty="0">
                <a:latin typeface="+mj-lt"/>
              </a:rPr>
              <a:t>Attention distance keeps high and concentrative as depth goes</a:t>
            </a:r>
          </a:p>
        </p:txBody>
      </p:sp>
      <p:sp>
        <p:nvSpPr>
          <p:cNvPr id="6" name="灯片编号占位符 5">
            <a:extLst>
              <a:ext uri="{FF2B5EF4-FFF2-40B4-BE49-F238E27FC236}">
                <a16:creationId xmlns:a16="http://schemas.microsoft.com/office/drawing/2014/main" id="{5FA97CAD-0259-40C9-9304-BD1B5640BE8F}"/>
              </a:ext>
            </a:extLst>
          </p:cNvPr>
          <p:cNvSpPr>
            <a:spLocks noGrp="1"/>
          </p:cNvSpPr>
          <p:nvPr>
            <p:ph type="sldNum" sz="quarter" idx="12"/>
          </p:nvPr>
        </p:nvSpPr>
        <p:spPr/>
        <p:txBody>
          <a:bodyPr/>
          <a:lstStyle/>
          <a:p>
            <a:fld id="{E6C2219E-3858-40AD-8C43-E91F614BAFC9}" type="slidenum">
              <a:rPr lang="zh-CN" altLang="en-US" smtClean="0"/>
              <a:t>24</a:t>
            </a:fld>
            <a:endParaRPr lang="zh-CN" altLang="en-US"/>
          </a:p>
        </p:txBody>
      </p:sp>
    </p:spTree>
    <p:extLst>
      <p:ext uri="{BB962C8B-B14F-4D97-AF65-F5344CB8AC3E}">
        <p14:creationId xmlns:p14="http://schemas.microsoft.com/office/powerpoint/2010/main" val="3499041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5A3A26-B1E7-47EF-8FA0-5E223F3B6B51}"/>
              </a:ext>
            </a:extLst>
          </p:cNvPr>
          <p:cNvPicPr>
            <a:picLocks noChangeAspect="1"/>
          </p:cNvPicPr>
          <p:nvPr/>
        </p:nvPicPr>
        <p:blipFill>
          <a:blip r:embed="rId3"/>
          <a:stretch>
            <a:fillRect/>
          </a:stretch>
        </p:blipFill>
        <p:spPr>
          <a:xfrm>
            <a:off x="164435" y="951571"/>
            <a:ext cx="3610479" cy="5277587"/>
          </a:xfrm>
          <a:prstGeom prst="rect">
            <a:avLst/>
          </a:prstGeom>
        </p:spPr>
      </p:pic>
      <p:pic>
        <p:nvPicPr>
          <p:cNvPr id="4" name="图片 3">
            <a:extLst>
              <a:ext uri="{FF2B5EF4-FFF2-40B4-BE49-F238E27FC236}">
                <a16:creationId xmlns:a16="http://schemas.microsoft.com/office/drawing/2014/main" id="{2D913079-F02A-4000-A1FB-6CB4372D7AC1}"/>
              </a:ext>
            </a:extLst>
          </p:cNvPr>
          <p:cNvPicPr>
            <a:picLocks noChangeAspect="1"/>
          </p:cNvPicPr>
          <p:nvPr/>
        </p:nvPicPr>
        <p:blipFill rotWithShape="1">
          <a:blip r:embed="rId4"/>
          <a:srcRect r="18591"/>
          <a:stretch/>
        </p:blipFill>
        <p:spPr>
          <a:xfrm>
            <a:off x="3774914" y="2210532"/>
            <a:ext cx="7826340" cy="2957221"/>
          </a:xfrm>
          <a:prstGeom prst="rect">
            <a:avLst/>
          </a:prstGeom>
        </p:spPr>
      </p:pic>
      <p:sp>
        <p:nvSpPr>
          <p:cNvPr id="6" name="文本框 5">
            <a:extLst>
              <a:ext uri="{FF2B5EF4-FFF2-40B4-BE49-F238E27FC236}">
                <a16:creationId xmlns:a16="http://schemas.microsoft.com/office/drawing/2014/main" id="{BE98680B-F7F9-4953-BADD-8932BF4FE6A8}"/>
              </a:ext>
            </a:extLst>
          </p:cNvPr>
          <p:cNvSpPr txBox="1"/>
          <p:nvPr/>
        </p:nvSpPr>
        <p:spPr>
          <a:xfrm>
            <a:off x="6529507" y="5313073"/>
            <a:ext cx="6097280" cy="646331"/>
          </a:xfrm>
          <a:prstGeom prst="rect">
            <a:avLst/>
          </a:prstGeom>
          <a:noFill/>
        </p:spPr>
        <p:txBody>
          <a:bodyPr wrap="square">
            <a:spAutoFit/>
          </a:bodyPr>
          <a:lstStyle/>
          <a:p>
            <a:r>
              <a:rPr lang="en-US" altLang="zh-CN" dirty="0">
                <a:hlinkClick r:id="rId5"/>
              </a:rPr>
              <a:t>[2105.10497] Intriguing Properties of Vision Transformers (arxiv.org)</a:t>
            </a:r>
            <a:endParaRPr lang="zh-CN" altLang="en-US" dirty="0"/>
          </a:p>
        </p:txBody>
      </p:sp>
      <p:sp>
        <p:nvSpPr>
          <p:cNvPr id="7" name="灯片编号占位符 6">
            <a:extLst>
              <a:ext uri="{FF2B5EF4-FFF2-40B4-BE49-F238E27FC236}">
                <a16:creationId xmlns:a16="http://schemas.microsoft.com/office/drawing/2014/main" id="{1A544B2F-C4AD-479D-9656-A48BB4576A9B}"/>
              </a:ext>
            </a:extLst>
          </p:cNvPr>
          <p:cNvSpPr>
            <a:spLocks noGrp="1"/>
          </p:cNvSpPr>
          <p:nvPr>
            <p:ph type="sldNum" sz="quarter" idx="12"/>
          </p:nvPr>
        </p:nvSpPr>
        <p:spPr/>
        <p:txBody>
          <a:bodyPr/>
          <a:lstStyle/>
          <a:p>
            <a:fld id="{E6C2219E-3858-40AD-8C43-E91F614BAFC9}" type="slidenum">
              <a:rPr lang="zh-CN" altLang="en-US" smtClean="0"/>
              <a:t>25</a:t>
            </a:fld>
            <a:endParaRPr lang="zh-CN" altLang="en-US"/>
          </a:p>
        </p:txBody>
      </p:sp>
    </p:spTree>
    <p:extLst>
      <p:ext uri="{BB962C8B-B14F-4D97-AF65-F5344CB8AC3E}">
        <p14:creationId xmlns:p14="http://schemas.microsoft.com/office/powerpoint/2010/main" val="2829840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F25D8D0-310D-49E4-9D27-06D7C53EFE46}"/>
              </a:ext>
            </a:extLst>
          </p:cNvPr>
          <p:cNvSpPr txBox="1"/>
          <p:nvPr/>
        </p:nvSpPr>
        <p:spPr>
          <a:xfrm>
            <a:off x="1273308" y="1325248"/>
            <a:ext cx="9645383" cy="3539430"/>
          </a:xfrm>
          <a:prstGeom prst="rect">
            <a:avLst/>
          </a:prstGeom>
          <a:noFill/>
        </p:spPr>
        <p:txBody>
          <a:bodyPr wrap="square">
            <a:spAutoFit/>
          </a:bodyPr>
          <a:lstStyle/>
          <a:p>
            <a:r>
              <a:rPr lang="en-US" altLang="zh-CN" sz="3200" dirty="0">
                <a:latin typeface="+mj-lt"/>
              </a:rPr>
              <a:t>Conclusion:</a:t>
            </a:r>
          </a:p>
          <a:p>
            <a:endParaRPr lang="en-US" altLang="zh-CN" sz="3200" dirty="0">
              <a:latin typeface="+mj-lt"/>
            </a:endParaRPr>
          </a:p>
          <a:p>
            <a:r>
              <a:rPr lang="en-US" altLang="zh-CN" sz="3200" dirty="0">
                <a:latin typeface="+mj-lt"/>
              </a:rPr>
              <a:t>Better &amp;cheaper model on large-scale dataset</a:t>
            </a:r>
          </a:p>
          <a:p>
            <a:endParaRPr lang="en-US" altLang="zh-CN" sz="3200" dirty="0">
              <a:latin typeface="+mj-lt"/>
            </a:endParaRPr>
          </a:p>
          <a:p>
            <a:r>
              <a:rPr lang="zh-CN" altLang="en-US" sz="3200" dirty="0">
                <a:latin typeface="+mj-lt"/>
              </a:rPr>
              <a:t>Br</a:t>
            </a:r>
            <a:r>
              <a:rPr lang="en-US" altLang="zh-CN" sz="3200" dirty="0" err="1">
                <a:latin typeface="+mj-lt"/>
              </a:rPr>
              <a:t>oke</a:t>
            </a:r>
            <a:r>
              <a:rPr lang="zh-CN" altLang="en-US" sz="3200" dirty="0">
                <a:latin typeface="+mj-lt"/>
              </a:rPr>
              <a:t> down the barriers of NLP and CV</a:t>
            </a:r>
            <a:r>
              <a:rPr lang="en-US" altLang="zh-CN" sz="3200" dirty="0">
                <a:latin typeface="+mj-lt"/>
              </a:rPr>
              <a:t>, even more</a:t>
            </a:r>
          </a:p>
          <a:p>
            <a:endParaRPr lang="en-US" altLang="zh-CN" sz="3200" dirty="0">
              <a:latin typeface="+mj-lt"/>
            </a:endParaRPr>
          </a:p>
          <a:p>
            <a:r>
              <a:rPr lang="en-US" altLang="zh-CN" sz="3200" dirty="0">
                <a:latin typeface="+mj-lt"/>
              </a:rPr>
              <a:t>Leading a new revolution in CV and AI</a:t>
            </a:r>
            <a:endParaRPr lang="zh-CN" altLang="en-US" sz="3200" dirty="0">
              <a:latin typeface="+mj-lt"/>
            </a:endParaRPr>
          </a:p>
        </p:txBody>
      </p:sp>
      <p:sp>
        <p:nvSpPr>
          <p:cNvPr id="4" name="灯片编号占位符 3">
            <a:extLst>
              <a:ext uri="{FF2B5EF4-FFF2-40B4-BE49-F238E27FC236}">
                <a16:creationId xmlns:a16="http://schemas.microsoft.com/office/drawing/2014/main" id="{DDCDC82B-CE9E-4AA1-BEAF-D48D2F5EABC0}"/>
              </a:ext>
            </a:extLst>
          </p:cNvPr>
          <p:cNvSpPr>
            <a:spLocks noGrp="1"/>
          </p:cNvSpPr>
          <p:nvPr>
            <p:ph type="sldNum" sz="quarter" idx="12"/>
          </p:nvPr>
        </p:nvSpPr>
        <p:spPr/>
        <p:txBody>
          <a:bodyPr/>
          <a:lstStyle/>
          <a:p>
            <a:fld id="{E6C2219E-3858-40AD-8C43-E91F614BAFC9}" type="slidenum">
              <a:rPr lang="zh-CN" altLang="en-US" smtClean="0"/>
              <a:t>26</a:t>
            </a:fld>
            <a:endParaRPr lang="zh-CN" altLang="en-US"/>
          </a:p>
        </p:txBody>
      </p:sp>
    </p:spTree>
    <p:extLst>
      <p:ext uri="{BB962C8B-B14F-4D97-AF65-F5344CB8AC3E}">
        <p14:creationId xmlns:p14="http://schemas.microsoft.com/office/powerpoint/2010/main" val="370498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8257306" y="-44345"/>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071417" y="0"/>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113740" y="3031959"/>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42941" y="1912484"/>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7808" y="1249113"/>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787471" y="3064412"/>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H="1">
            <a:off x="2037762" y="719128"/>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8563" y="3155067"/>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382900" y="352552"/>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741767" y="4506627"/>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86092" y="-44345"/>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flipH="1">
            <a:off x="9351471" y="7125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19994" y="-1655905"/>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801407" y="385847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974312" y="2697450"/>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7DA209C-2EC6-4087-B714-91674092CD7C}"/>
              </a:ext>
            </a:extLst>
          </p:cNvPr>
          <p:cNvSpPr txBox="1"/>
          <p:nvPr/>
        </p:nvSpPr>
        <p:spPr>
          <a:xfrm>
            <a:off x="4123255" y="2817217"/>
            <a:ext cx="3664216" cy="923330"/>
          </a:xfrm>
          <a:prstGeom prst="rect">
            <a:avLst/>
          </a:prstGeom>
          <a:noFill/>
        </p:spPr>
        <p:txBody>
          <a:bodyPr wrap="square" rtlCol="0">
            <a:spAutoFit/>
          </a:bodyPr>
          <a:lstStyle/>
          <a:p>
            <a:r>
              <a:rPr lang="en-US" altLang="zh-CN" sz="5400" b="1" dirty="0" err="1">
                <a:effectLst>
                  <a:outerShdw blurRad="38100" dist="38100" dir="2700000" algn="tl">
                    <a:srgbClr val="000000">
                      <a:alpha val="43137"/>
                    </a:srgbClr>
                  </a:outerShdw>
                </a:effectLst>
                <a:latin typeface="+mj-lt"/>
              </a:rPr>
              <a:t>Achivements</a:t>
            </a:r>
            <a:endParaRPr lang="zh-CN" altLang="en-US" sz="5400" b="1" dirty="0">
              <a:effectLst>
                <a:outerShdw blurRad="38100" dist="38100" dir="2700000" algn="tl">
                  <a:srgbClr val="000000">
                    <a:alpha val="43137"/>
                  </a:srgbClr>
                </a:outerShdw>
              </a:effectLst>
              <a:latin typeface="+mj-lt"/>
            </a:endParaRPr>
          </a:p>
        </p:txBody>
      </p:sp>
      <p:sp>
        <p:nvSpPr>
          <p:cNvPr id="6" name="灯片编号占位符 5">
            <a:extLst>
              <a:ext uri="{FF2B5EF4-FFF2-40B4-BE49-F238E27FC236}">
                <a16:creationId xmlns:a16="http://schemas.microsoft.com/office/drawing/2014/main" id="{C917343D-EAF2-4982-A8E9-B781E0B548FA}"/>
              </a:ext>
            </a:extLst>
          </p:cNvPr>
          <p:cNvSpPr>
            <a:spLocks noGrp="1"/>
          </p:cNvSpPr>
          <p:nvPr>
            <p:ph type="sldNum" sz="quarter" idx="12"/>
          </p:nvPr>
        </p:nvSpPr>
        <p:spPr/>
        <p:txBody>
          <a:bodyPr/>
          <a:lstStyle/>
          <a:p>
            <a:fld id="{E6C2219E-3858-40AD-8C43-E91F614BAFC9}" type="slidenum">
              <a:rPr lang="zh-CN" altLang="en-US" smtClean="0"/>
              <a:t>3</a:t>
            </a:fld>
            <a:endParaRPr lang="zh-CN" altLang="en-US"/>
          </a:p>
        </p:txBody>
      </p:sp>
    </p:spTree>
    <p:extLst>
      <p:ext uri="{BB962C8B-B14F-4D97-AF65-F5344CB8AC3E}">
        <p14:creationId xmlns:p14="http://schemas.microsoft.com/office/powerpoint/2010/main" val="2086077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D8A5D2-86A6-4DF8-875B-3154F08DDA61}"/>
              </a:ext>
            </a:extLst>
          </p:cNvPr>
          <p:cNvPicPr>
            <a:picLocks noChangeAspect="1"/>
          </p:cNvPicPr>
          <p:nvPr/>
        </p:nvPicPr>
        <p:blipFill rotWithShape="1">
          <a:blip r:embed="rId2"/>
          <a:srcRect b="43573"/>
          <a:stretch/>
        </p:blipFill>
        <p:spPr>
          <a:xfrm>
            <a:off x="-374198" y="401128"/>
            <a:ext cx="12261391" cy="6055743"/>
          </a:xfrm>
          <a:prstGeom prst="rect">
            <a:avLst/>
          </a:prstGeom>
        </p:spPr>
      </p:pic>
      <p:sp>
        <p:nvSpPr>
          <p:cNvPr id="4" name="文本框 3">
            <a:extLst>
              <a:ext uri="{FF2B5EF4-FFF2-40B4-BE49-F238E27FC236}">
                <a16:creationId xmlns:a16="http://schemas.microsoft.com/office/drawing/2014/main" id="{C5B8C791-4219-43A2-999E-5F1FE54E7FF2}"/>
              </a:ext>
            </a:extLst>
          </p:cNvPr>
          <p:cNvSpPr txBox="1"/>
          <p:nvPr/>
        </p:nvSpPr>
        <p:spPr>
          <a:xfrm>
            <a:off x="5624713" y="31796"/>
            <a:ext cx="6193330" cy="369332"/>
          </a:xfrm>
          <a:prstGeom prst="rect">
            <a:avLst/>
          </a:prstGeom>
          <a:noFill/>
        </p:spPr>
        <p:txBody>
          <a:bodyPr wrap="square">
            <a:spAutoFit/>
          </a:bodyPr>
          <a:lstStyle/>
          <a:p>
            <a:r>
              <a:rPr lang="en-US" altLang="zh-CN" dirty="0">
                <a:hlinkClick r:id="rId3"/>
              </a:rPr>
              <a:t>CIFAR-10 Benchmark (Image Classification) | Papers With Code</a:t>
            </a:r>
            <a:endParaRPr lang="zh-CN" altLang="en-US" dirty="0"/>
          </a:p>
        </p:txBody>
      </p:sp>
      <p:sp>
        <p:nvSpPr>
          <p:cNvPr id="5" name="灯片编号占位符 4">
            <a:extLst>
              <a:ext uri="{FF2B5EF4-FFF2-40B4-BE49-F238E27FC236}">
                <a16:creationId xmlns:a16="http://schemas.microsoft.com/office/drawing/2014/main" id="{2B546865-5E7B-481F-9CE7-89EF4F284039}"/>
              </a:ext>
            </a:extLst>
          </p:cNvPr>
          <p:cNvSpPr>
            <a:spLocks noGrp="1"/>
          </p:cNvSpPr>
          <p:nvPr>
            <p:ph type="sldNum" sz="quarter" idx="12"/>
          </p:nvPr>
        </p:nvSpPr>
        <p:spPr/>
        <p:txBody>
          <a:bodyPr/>
          <a:lstStyle/>
          <a:p>
            <a:fld id="{E6C2219E-3858-40AD-8C43-E91F614BAFC9}" type="slidenum">
              <a:rPr lang="zh-CN" altLang="en-US" smtClean="0"/>
              <a:t>4</a:t>
            </a:fld>
            <a:endParaRPr lang="zh-CN" altLang="en-US"/>
          </a:p>
        </p:txBody>
      </p:sp>
    </p:spTree>
    <p:extLst>
      <p:ext uri="{BB962C8B-B14F-4D97-AF65-F5344CB8AC3E}">
        <p14:creationId xmlns:p14="http://schemas.microsoft.com/office/powerpoint/2010/main" val="320419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EAD04E-0D7D-410E-A77B-C273140A0BAC}"/>
              </a:ext>
            </a:extLst>
          </p:cNvPr>
          <p:cNvPicPr>
            <a:picLocks noChangeAspect="1"/>
          </p:cNvPicPr>
          <p:nvPr/>
        </p:nvPicPr>
        <p:blipFill rotWithShape="1">
          <a:blip r:embed="rId2"/>
          <a:srcRect t="56634"/>
          <a:stretch/>
        </p:blipFill>
        <p:spPr>
          <a:xfrm>
            <a:off x="147307" y="1171035"/>
            <a:ext cx="11897385" cy="4515929"/>
          </a:xfrm>
          <a:prstGeom prst="rect">
            <a:avLst/>
          </a:prstGeom>
        </p:spPr>
      </p:pic>
      <p:sp>
        <p:nvSpPr>
          <p:cNvPr id="3" name="灯片编号占位符 2">
            <a:extLst>
              <a:ext uri="{FF2B5EF4-FFF2-40B4-BE49-F238E27FC236}">
                <a16:creationId xmlns:a16="http://schemas.microsoft.com/office/drawing/2014/main" id="{76EB768B-BE4A-43FF-A6C1-B6D4EF48C738}"/>
              </a:ext>
            </a:extLst>
          </p:cNvPr>
          <p:cNvSpPr>
            <a:spLocks noGrp="1"/>
          </p:cNvSpPr>
          <p:nvPr>
            <p:ph type="sldNum" sz="quarter" idx="12"/>
          </p:nvPr>
        </p:nvSpPr>
        <p:spPr/>
        <p:txBody>
          <a:bodyPr/>
          <a:lstStyle/>
          <a:p>
            <a:fld id="{E6C2219E-3858-40AD-8C43-E91F614BAFC9}" type="slidenum">
              <a:rPr lang="zh-CN" altLang="en-US" smtClean="0"/>
              <a:t>5</a:t>
            </a:fld>
            <a:endParaRPr lang="zh-CN" altLang="en-US"/>
          </a:p>
        </p:txBody>
      </p:sp>
    </p:spTree>
    <p:extLst>
      <p:ext uri="{BB962C8B-B14F-4D97-AF65-F5344CB8AC3E}">
        <p14:creationId xmlns:p14="http://schemas.microsoft.com/office/powerpoint/2010/main" val="321068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8F0D9A-A2B9-43A0-B0C0-452FCF856213}"/>
              </a:ext>
            </a:extLst>
          </p:cNvPr>
          <p:cNvPicPr>
            <a:picLocks noChangeAspect="1"/>
          </p:cNvPicPr>
          <p:nvPr/>
        </p:nvPicPr>
        <p:blipFill rotWithShape="1">
          <a:blip r:embed="rId3"/>
          <a:srcRect b="53854"/>
          <a:stretch/>
        </p:blipFill>
        <p:spPr>
          <a:xfrm>
            <a:off x="158960" y="231807"/>
            <a:ext cx="11874079" cy="6394385"/>
          </a:xfrm>
          <a:prstGeom prst="rect">
            <a:avLst/>
          </a:prstGeom>
        </p:spPr>
      </p:pic>
      <p:sp>
        <p:nvSpPr>
          <p:cNvPr id="4" name="文本框 3">
            <a:extLst>
              <a:ext uri="{FF2B5EF4-FFF2-40B4-BE49-F238E27FC236}">
                <a16:creationId xmlns:a16="http://schemas.microsoft.com/office/drawing/2014/main" id="{F5E5A6E4-3A93-4423-9700-50F5E9D4DB59}"/>
              </a:ext>
            </a:extLst>
          </p:cNvPr>
          <p:cNvSpPr txBox="1"/>
          <p:nvPr/>
        </p:nvSpPr>
        <p:spPr>
          <a:xfrm>
            <a:off x="5592055" y="47141"/>
            <a:ext cx="6097280" cy="369332"/>
          </a:xfrm>
          <a:prstGeom prst="rect">
            <a:avLst/>
          </a:prstGeom>
          <a:noFill/>
        </p:spPr>
        <p:txBody>
          <a:bodyPr wrap="square">
            <a:spAutoFit/>
          </a:bodyPr>
          <a:lstStyle/>
          <a:p>
            <a:r>
              <a:rPr lang="en-US" altLang="zh-CN" dirty="0">
                <a:hlinkClick r:id="rId4"/>
              </a:rPr>
              <a:t>ImageNet Benchmark (Image Classification) | Papers With Code</a:t>
            </a:r>
            <a:endParaRPr lang="zh-CN" altLang="en-US" dirty="0"/>
          </a:p>
        </p:txBody>
      </p:sp>
      <p:sp>
        <p:nvSpPr>
          <p:cNvPr id="5" name="灯片编号占位符 4">
            <a:extLst>
              <a:ext uri="{FF2B5EF4-FFF2-40B4-BE49-F238E27FC236}">
                <a16:creationId xmlns:a16="http://schemas.microsoft.com/office/drawing/2014/main" id="{6D612019-D549-4185-A055-D195C3376341}"/>
              </a:ext>
            </a:extLst>
          </p:cNvPr>
          <p:cNvSpPr>
            <a:spLocks noGrp="1"/>
          </p:cNvSpPr>
          <p:nvPr>
            <p:ph type="sldNum" sz="quarter" idx="12"/>
          </p:nvPr>
        </p:nvSpPr>
        <p:spPr/>
        <p:txBody>
          <a:bodyPr/>
          <a:lstStyle/>
          <a:p>
            <a:fld id="{E6C2219E-3858-40AD-8C43-E91F614BAFC9}" type="slidenum">
              <a:rPr lang="zh-CN" altLang="en-US" smtClean="0"/>
              <a:t>6</a:t>
            </a:fld>
            <a:endParaRPr lang="zh-CN" altLang="en-US"/>
          </a:p>
        </p:txBody>
      </p:sp>
    </p:spTree>
    <p:extLst>
      <p:ext uri="{BB962C8B-B14F-4D97-AF65-F5344CB8AC3E}">
        <p14:creationId xmlns:p14="http://schemas.microsoft.com/office/powerpoint/2010/main" val="410920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6E16ED-BC18-4156-9A78-1F30F8C992CE}"/>
              </a:ext>
            </a:extLst>
          </p:cNvPr>
          <p:cNvPicPr>
            <a:picLocks noChangeAspect="1"/>
          </p:cNvPicPr>
          <p:nvPr/>
        </p:nvPicPr>
        <p:blipFill rotWithShape="1">
          <a:blip r:embed="rId2"/>
          <a:srcRect t="45866"/>
          <a:stretch/>
        </p:blipFill>
        <p:spPr>
          <a:xfrm>
            <a:off x="905425" y="173801"/>
            <a:ext cx="10084627" cy="6370887"/>
          </a:xfrm>
          <a:prstGeom prst="rect">
            <a:avLst/>
          </a:prstGeom>
        </p:spPr>
      </p:pic>
      <p:sp>
        <p:nvSpPr>
          <p:cNvPr id="3" name="灯片编号占位符 2">
            <a:extLst>
              <a:ext uri="{FF2B5EF4-FFF2-40B4-BE49-F238E27FC236}">
                <a16:creationId xmlns:a16="http://schemas.microsoft.com/office/drawing/2014/main" id="{60B12EEB-8691-4916-9FD7-375ED9B8519A}"/>
              </a:ext>
            </a:extLst>
          </p:cNvPr>
          <p:cNvSpPr>
            <a:spLocks noGrp="1"/>
          </p:cNvSpPr>
          <p:nvPr>
            <p:ph type="sldNum" sz="quarter" idx="12"/>
          </p:nvPr>
        </p:nvSpPr>
        <p:spPr/>
        <p:txBody>
          <a:bodyPr/>
          <a:lstStyle/>
          <a:p>
            <a:fld id="{E6C2219E-3858-40AD-8C43-E91F614BAFC9}" type="slidenum">
              <a:rPr lang="zh-CN" altLang="en-US" smtClean="0"/>
              <a:t>7</a:t>
            </a:fld>
            <a:endParaRPr lang="zh-CN" altLang="en-US"/>
          </a:p>
        </p:txBody>
      </p:sp>
    </p:spTree>
    <p:extLst>
      <p:ext uri="{BB962C8B-B14F-4D97-AF65-F5344CB8AC3E}">
        <p14:creationId xmlns:p14="http://schemas.microsoft.com/office/powerpoint/2010/main" val="123175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30E9DE-96E9-4D83-AE9E-7497691EB020}"/>
              </a:ext>
            </a:extLst>
          </p:cNvPr>
          <p:cNvPicPr>
            <a:picLocks noChangeAspect="1"/>
          </p:cNvPicPr>
          <p:nvPr/>
        </p:nvPicPr>
        <p:blipFill rotWithShape="1">
          <a:blip r:embed="rId2"/>
          <a:srcRect r="28254" b="44627"/>
          <a:stretch/>
        </p:blipFill>
        <p:spPr>
          <a:xfrm>
            <a:off x="-414414" y="225066"/>
            <a:ext cx="7997034" cy="6105943"/>
          </a:xfrm>
          <a:prstGeom prst="rect">
            <a:avLst/>
          </a:prstGeom>
        </p:spPr>
      </p:pic>
      <p:sp>
        <p:nvSpPr>
          <p:cNvPr id="3" name="文本框 2">
            <a:extLst>
              <a:ext uri="{FF2B5EF4-FFF2-40B4-BE49-F238E27FC236}">
                <a16:creationId xmlns:a16="http://schemas.microsoft.com/office/drawing/2014/main" id="{19BBD41C-5C3E-4E45-B3F2-19411A9EEE84}"/>
              </a:ext>
            </a:extLst>
          </p:cNvPr>
          <p:cNvSpPr txBox="1"/>
          <p:nvPr/>
        </p:nvSpPr>
        <p:spPr>
          <a:xfrm>
            <a:off x="7720643" y="2082843"/>
            <a:ext cx="4201065"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err="1">
                <a:latin typeface="+mj-lt"/>
              </a:rPr>
              <a:t>ViT</a:t>
            </a:r>
            <a:r>
              <a:rPr lang="en-US" altLang="zh-CN" sz="2800" dirty="0">
                <a:latin typeface="+mj-lt"/>
              </a:rPr>
              <a:t> is sweeping through all CV tasks</a:t>
            </a:r>
          </a:p>
          <a:p>
            <a:endParaRPr lang="en-US" altLang="zh-CN" sz="2800" dirty="0">
              <a:latin typeface="+mj-lt"/>
            </a:endParaRPr>
          </a:p>
          <a:p>
            <a:pPr marL="457200" indent="-457200">
              <a:buFont typeface="Arial" panose="020B0604020202020204" pitchFamily="34" charset="0"/>
              <a:buChar char="•"/>
            </a:pPr>
            <a:r>
              <a:rPr lang="en-US" altLang="zh-CN" sz="2800" dirty="0">
                <a:latin typeface="+mj-lt"/>
              </a:rPr>
              <a:t>Most Top state-of-the-art CV methods are based on </a:t>
            </a:r>
            <a:r>
              <a:rPr lang="en-US" altLang="zh-CN" sz="2800" dirty="0" err="1">
                <a:latin typeface="+mj-lt"/>
              </a:rPr>
              <a:t>ViT</a:t>
            </a:r>
            <a:r>
              <a:rPr lang="en-US" altLang="zh-CN" sz="2800" dirty="0">
                <a:latin typeface="+mj-lt"/>
              </a:rPr>
              <a:t> or its variants</a:t>
            </a:r>
          </a:p>
        </p:txBody>
      </p:sp>
      <p:sp>
        <p:nvSpPr>
          <p:cNvPr id="5" name="文本框 4">
            <a:extLst>
              <a:ext uri="{FF2B5EF4-FFF2-40B4-BE49-F238E27FC236}">
                <a16:creationId xmlns:a16="http://schemas.microsoft.com/office/drawing/2014/main" id="{F753A5FE-BB50-4D03-A9BF-EADEF81BA972}"/>
              </a:ext>
            </a:extLst>
          </p:cNvPr>
          <p:cNvSpPr txBox="1"/>
          <p:nvPr/>
        </p:nvSpPr>
        <p:spPr>
          <a:xfrm>
            <a:off x="7816583" y="118853"/>
            <a:ext cx="4308822" cy="646331"/>
          </a:xfrm>
          <a:prstGeom prst="rect">
            <a:avLst/>
          </a:prstGeom>
          <a:noFill/>
        </p:spPr>
        <p:txBody>
          <a:bodyPr wrap="square">
            <a:spAutoFit/>
          </a:bodyPr>
          <a:lstStyle/>
          <a:p>
            <a:r>
              <a:rPr lang="en-US" altLang="zh-CN" dirty="0">
                <a:hlinkClick r:id="rId3"/>
              </a:rPr>
              <a:t>COCO test-dev Benchmark (Object Detection) | Papers With Code</a:t>
            </a:r>
            <a:endParaRPr lang="zh-CN" altLang="en-US" dirty="0"/>
          </a:p>
        </p:txBody>
      </p:sp>
      <p:sp>
        <p:nvSpPr>
          <p:cNvPr id="6" name="灯片编号占位符 5">
            <a:extLst>
              <a:ext uri="{FF2B5EF4-FFF2-40B4-BE49-F238E27FC236}">
                <a16:creationId xmlns:a16="http://schemas.microsoft.com/office/drawing/2014/main" id="{A98FE260-7413-4593-A028-A2A405586869}"/>
              </a:ext>
            </a:extLst>
          </p:cNvPr>
          <p:cNvSpPr>
            <a:spLocks noGrp="1"/>
          </p:cNvSpPr>
          <p:nvPr>
            <p:ph type="sldNum" sz="quarter" idx="12"/>
          </p:nvPr>
        </p:nvSpPr>
        <p:spPr/>
        <p:txBody>
          <a:bodyPr/>
          <a:lstStyle/>
          <a:p>
            <a:fld id="{E6C2219E-3858-40AD-8C43-E91F614BAFC9}" type="slidenum">
              <a:rPr lang="zh-CN" altLang="en-US" smtClean="0"/>
              <a:t>8</a:t>
            </a:fld>
            <a:endParaRPr lang="zh-CN" altLang="en-US"/>
          </a:p>
        </p:txBody>
      </p:sp>
    </p:spTree>
    <p:extLst>
      <p:ext uri="{BB962C8B-B14F-4D97-AF65-F5344CB8AC3E}">
        <p14:creationId xmlns:p14="http://schemas.microsoft.com/office/powerpoint/2010/main" val="173540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8257306" y="-44345"/>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071417" y="0"/>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113740" y="3031959"/>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42941" y="1912484"/>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7808" y="1249113"/>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787471" y="3064412"/>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H="1">
            <a:off x="2037762" y="719128"/>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8563" y="3155067"/>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382900" y="352552"/>
            <a:ext cx="1594969" cy="3824968"/>
          </a:xfrm>
          <a:prstGeom prst="line">
            <a:avLst/>
          </a:prstGeom>
          <a:ln>
            <a:solidFill>
              <a:srgbClr val="3CB5B5"/>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741767" y="4506627"/>
            <a:ext cx="1594969" cy="3824968"/>
          </a:xfrm>
          <a:prstGeom prst="line">
            <a:avLst/>
          </a:prstGeom>
          <a:ln>
            <a:solidFill>
              <a:srgbClr val="FCD92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86092" y="-44345"/>
            <a:ext cx="1594969" cy="3824968"/>
          </a:xfrm>
          <a:prstGeom prst="line">
            <a:avLst/>
          </a:prstGeom>
          <a:ln>
            <a:solidFill>
              <a:srgbClr val="3CB5B5"/>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flipH="1">
            <a:off x="9351471" y="7125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19994" y="-1655905"/>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801407" y="3858473"/>
            <a:ext cx="1594969" cy="3824968"/>
          </a:xfrm>
          <a:prstGeom prst="line">
            <a:avLst/>
          </a:prstGeom>
          <a:ln>
            <a:solidFill>
              <a:srgbClr val="E53B5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974312" y="2697450"/>
            <a:ext cx="1594969" cy="3824968"/>
          </a:xfrm>
          <a:prstGeom prst="line">
            <a:avLst/>
          </a:prstGeom>
          <a:ln>
            <a:solidFill>
              <a:srgbClr val="EC6C2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7DA209C-2EC6-4087-B714-91674092CD7C}"/>
              </a:ext>
            </a:extLst>
          </p:cNvPr>
          <p:cNvSpPr txBox="1"/>
          <p:nvPr/>
        </p:nvSpPr>
        <p:spPr>
          <a:xfrm>
            <a:off x="3412490" y="2972891"/>
            <a:ext cx="4945831" cy="923330"/>
          </a:xfrm>
          <a:prstGeom prst="rect">
            <a:avLst/>
          </a:prstGeom>
          <a:noFill/>
        </p:spPr>
        <p:txBody>
          <a:bodyPr wrap="square" rtlCol="0">
            <a:spAutoFit/>
          </a:bodyPr>
          <a:lstStyle/>
          <a:p>
            <a:r>
              <a:rPr lang="en-US" altLang="zh-CN" sz="5400" b="1" dirty="0" err="1">
                <a:effectLst>
                  <a:outerShdw blurRad="38100" dist="38100" dir="2700000" algn="tl">
                    <a:srgbClr val="000000">
                      <a:alpha val="43137"/>
                    </a:srgbClr>
                  </a:outerShdw>
                </a:effectLst>
                <a:latin typeface="+mj-lt"/>
              </a:rPr>
              <a:t>Goals&amp;Structures</a:t>
            </a:r>
            <a:endParaRPr lang="zh-CN" altLang="en-US" sz="5400" b="1" dirty="0">
              <a:effectLst>
                <a:outerShdw blurRad="38100" dist="38100" dir="2700000" algn="tl">
                  <a:srgbClr val="000000">
                    <a:alpha val="43137"/>
                  </a:srgbClr>
                </a:outerShdw>
              </a:effectLst>
              <a:latin typeface="+mj-lt"/>
            </a:endParaRPr>
          </a:p>
        </p:txBody>
      </p:sp>
      <p:sp>
        <p:nvSpPr>
          <p:cNvPr id="2" name="灯片编号占位符 1">
            <a:extLst>
              <a:ext uri="{FF2B5EF4-FFF2-40B4-BE49-F238E27FC236}">
                <a16:creationId xmlns:a16="http://schemas.microsoft.com/office/drawing/2014/main" id="{363A29C7-39E7-4CFE-A03B-5FF19711A5C1}"/>
              </a:ext>
            </a:extLst>
          </p:cNvPr>
          <p:cNvSpPr>
            <a:spLocks noGrp="1"/>
          </p:cNvSpPr>
          <p:nvPr>
            <p:ph type="sldNum" sz="quarter" idx="12"/>
          </p:nvPr>
        </p:nvSpPr>
        <p:spPr/>
        <p:txBody>
          <a:bodyPr/>
          <a:lstStyle/>
          <a:p>
            <a:fld id="{E6C2219E-3858-40AD-8C43-E91F614BAFC9}" type="slidenum">
              <a:rPr lang="zh-CN" altLang="en-US" smtClean="0"/>
              <a:t>9</a:t>
            </a:fld>
            <a:endParaRPr lang="zh-CN" altLang="en-US"/>
          </a:p>
        </p:txBody>
      </p:sp>
    </p:spTree>
    <p:extLst>
      <p:ext uri="{BB962C8B-B14F-4D97-AF65-F5344CB8AC3E}">
        <p14:creationId xmlns:p14="http://schemas.microsoft.com/office/powerpoint/2010/main" val="1638364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725</Words>
  <Application>Microsoft Office PowerPoint</Application>
  <PresentationFormat>宽屏</PresentationFormat>
  <Paragraphs>127</Paragraphs>
  <Slides>26</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Calibri</vt:lpstr>
      <vt:lpstr>Calibri Light</vt:lpstr>
      <vt:lpstr>Arial</vt:lpstr>
      <vt:lpstr>等线</vt:lpstr>
      <vt:lpstr>NimbusRomNo9L-Regu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Peter Lee</dc:creator>
  <cp:keywords>PPT之家www.52ppt.com; PPT之家</cp:keywords>
  <dc:description>http://www.52ppt.com</dc:description>
  <cp:lastModifiedBy>Lee Peter</cp:lastModifiedBy>
  <cp:revision>7</cp:revision>
  <dcterms:created xsi:type="dcterms:W3CDTF">2016-04-03T06:39:35Z</dcterms:created>
  <dcterms:modified xsi:type="dcterms:W3CDTF">2021-12-14T00:53:59Z</dcterms:modified>
</cp:coreProperties>
</file>